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73" r:id="rId14"/>
    <p:sldId id="268" r:id="rId15"/>
    <p:sldId id="270" r:id="rId16"/>
    <p:sldId id="271" r:id="rId17"/>
    <p:sldId id="272" r:id="rId18"/>
    <p:sldId id="269"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53D"/>
    <a:srgbClr val="65D973"/>
    <a:srgbClr val="EB30F0"/>
    <a:srgbClr val="FBFCD4"/>
    <a:srgbClr val="E2D636"/>
    <a:srgbClr val="FFFF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1506" y="-1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F0C91-21A7-4E9A-A312-78ECFC3A7CC7}" type="datetimeFigureOut">
              <a:rPr lang="en-US" smtClean="0"/>
              <a:t>10/23/2024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31EB4D-2CDC-4981-9787-ABB97B17503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91A616-4989-422B-A6C0-041713EDB0F9}"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1A616-4989-422B-A6C0-041713EDB0F9}"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1A616-4989-422B-A6C0-041713EDB0F9}"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1A616-4989-422B-A6C0-041713EDB0F9}"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91A616-4989-422B-A6C0-041713EDB0F9}"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91A616-4989-422B-A6C0-041713EDB0F9}"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91A616-4989-422B-A6C0-041713EDB0F9}" type="datetimeFigureOut">
              <a:rPr lang="en-US" smtClean="0"/>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91A616-4989-422B-A6C0-041713EDB0F9}" type="datetimeFigureOut">
              <a:rPr lang="en-US" smtClean="0"/>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1A616-4989-422B-A6C0-041713EDB0F9}" type="datetimeFigureOut">
              <a:rPr lang="en-US" smtClean="0"/>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91A616-4989-422B-A6C0-041713EDB0F9}"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91A616-4989-422B-A6C0-041713EDB0F9}"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7AA5E-5203-40E0-A1E8-1D52EC76DD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1A616-4989-422B-A6C0-041713EDB0F9}" type="datetimeFigureOut">
              <a:rPr lang="en-US" smtClean="0"/>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7AA5E-5203-40E0-A1E8-1D52EC76DDF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1453" t="1173" b="11202"/>
          <a:stretch>
            <a:fillRect/>
          </a:stretch>
        </p:blipFill>
        <p:spPr>
          <a:xfrm>
            <a:off x="0" y="0"/>
            <a:ext cx="9170457" cy="6858000"/>
          </a:xfrm>
          <a:prstGeom prst="rect">
            <a:avLst/>
          </a:prstGeom>
        </p:spPr>
      </p:pic>
      <p:pic>
        <p:nvPicPr>
          <p:cNvPr id="5" name="Picture 4"/>
          <p:cNvPicPr>
            <a:picLocks noChangeAspect="1"/>
          </p:cNvPicPr>
          <p:nvPr/>
        </p:nvPicPr>
        <p:blipFill>
          <a:blip r:embed="rId3"/>
          <a:stretch>
            <a:fillRect/>
          </a:stretch>
        </p:blipFill>
        <p:spPr>
          <a:xfrm>
            <a:off x="214282" y="214290"/>
            <a:ext cx="1643074" cy="1546423"/>
          </a:xfrm>
          <a:prstGeom prst="rect">
            <a:avLst/>
          </a:prstGeom>
        </p:spPr>
      </p:pic>
      <p:sp>
        <p:nvSpPr>
          <p:cNvPr id="6" name="Rectangle 5"/>
          <p:cNvSpPr/>
          <p:nvPr/>
        </p:nvSpPr>
        <p:spPr>
          <a:xfrm>
            <a:off x="1928794" y="357166"/>
            <a:ext cx="7215206" cy="446276"/>
          </a:xfrm>
          <a:prstGeom prst="rect">
            <a:avLst/>
          </a:prstGeom>
        </p:spPr>
        <p:txBody>
          <a:bodyPr wrap="square">
            <a:spAutoFit/>
          </a:bodyPr>
          <a:lstStyle/>
          <a:p>
            <a:r>
              <a:rPr lang="en-IN" sz="2300" b="1" dirty="0" smtClean="0">
                <a:solidFill>
                  <a:srgbClr val="28F84B"/>
                </a:solidFill>
                <a:latin typeface="Times New Roman" panose="02020603050405020304"/>
                <a:ea typeface="Times New Roman" panose="02020603050405020304"/>
              </a:rPr>
              <a:t>HARSHA INSTITUTE OF MANAGEMENT STUDIES</a:t>
            </a:r>
            <a:endParaRPr lang="en-IN" sz="2300" b="1" dirty="0">
              <a:solidFill>
                <a:srgbClr val="28F84B"/>
              </a:solidFill>
              <a:latin typeface="Times New Roman" panose="02020603050405020304"/>
              <a:ea typeface="Times New Roman" panose="02020603050405020304"/>
            </a:endParaRPr>
          </a:p>
        </p:txBody>
      </p:sp>
      <p:sp>
        <p:nvSpPr>
          <p:cNvPr id="7" name="Rectangle 6"/>
          <p:cNvSpPr/>
          <p:nvPr/>
        </p:nvSpPr>
        <p:spPr>
          <a:xfrm>
            <a:off x="1500166" y="1928802"/>
            <a:ext cx="6500858" cy="1815882"/>
          </a:xfrm>
          <a:prstGeom prst="rect">
            <a:avLst/>
          </a:prstGeom>
        </p:spPr>
        <p:txBody>
          <a:bodyPr wrap="square">
            <a:spAutoFit/>
          </a:bodyPr>
          <a:lstStyle/>
          <a:p>
            <a:pPr algn="ctr"/>
            <a:r>
              <a:rPr lang="en-US" sz="2800" dirty="0" smtClean="0">
                <a:solidFill>
                  <a:srgbClr val="28F84B"/>
                </a:solidFill>
                <a:latin typeface="Times New Roman" panose="02020603050405020304"/>
                <a:ea typeface="Times New Roman" panose="02020603050405020304"/>
              </a:rPr>
              <a:t>PRESENTATION ON </a:t>
            </a:r>
          </a:p>
          <a:p>
            <a:pPr algn="ctr"/>
            <a:r>
              <a:rPr lang="en-US" sz="2800" b="1" dirty="0" smtClean="0">
                <a:solidFill>
                  <a:srgbClr val="28F84B"/>
                </a:solidFill>
                <a:latin typeface="Times New Roman" panose="02020603050405020304"/>
                <a:ea typeface="Times New Roman" panose="02020603050405020304"/>
              </a:rPr>
              <a:t>Smart Farming: Crop Recommendation </a:t>
            </a:r>
          </a:p>
          <a:p>
            <a:pPr algn="ctr"/>
            <a:r>
              <a:rPr lang="en-US" sz="2800" b="1" dirty="0" smtClean="0">
                <a:solidFill>
                  <a:srgbClr val="28F84B"/>
                </a:solidFill>
                <a:latin typeface="Times New Roman" panose="02020603050405020304"/>
                <a:ea typeface="Times New Roman" panose="02020603050405020304"/>
              </a:rPr>
              <a:t>And Yield Prediction </a:t>
            </a:r>
          </a:p>
          <a:p>
            <a:pPr algn="ctr"/>
            <a:r>
              <a:rPr lang="en-US" sz="2800" dirty="0" err="1" smtClean="0">
                <a:solidFill>
                  <a:srgbClr val="28F84B"/>
                </a:solidFill>
                <a:latin typeface="Times New Roman" panose="02020603050405020304"/>
                <a:ea typeface="Times New Roman" panose="02020603050405020304"/>
              </a:rPr>
              <a:t>Reg</a:t>
            </a:r>
            <a:r>
              <a:rPr lang="en-US" sz="2800" dirty="0" smtClean="0">
                <a:solidFill>
                  <a:srgbClr val="28F84B"/>
                </a:solidFill>
                <a:latin typeface="Times New Roman" panose="02020603050405020304"/>
                <a:ea typeface="Times New Roman" panose="02020603050405020304"/>
              </a:rPr>
              <a:t> no: P03EC22S126033</a:t>
            </a:r>
            <a:endParaRPr lang="en-US" sz="2800" dirty="0">
              <a:solidFill>
                <a:srgbClr val="28F84B"/>
              </a:solidFill>
              <a:latin typeface="Times New Roman" panose="02020603050405020304"/>
              <a:ea typeface="Times New Roman" panose="02020603050405020304"/>
            </a:endParaRPr>
          </a:p>
        </p:txBody>
      </p:sp>
      <p:sp>
        <p:nvSpPr>
          <p:cNvPr id="8" name="Text Box 7"/>
          <p:cNvSpPr txBox="1"/>
          <p:nvPr/>
        </p:nvSpPr>
        <p:spPr>
          <a:xfrm>
            <a:off x="1785918" y="4643446"/>
            <a:ext cx="5500726"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2400" u="sng">
                <a:solidFill>
                  <a:srgbClr val="28F84B"/>
                </a:solidFill>
                <a:latin typeface="Times New Roman" panose="02020603050405020304"/>
                <a:ea typeface="Times New Roman" panose="02020603050405020304"/>
              </a:rPr>
              <a:t>Under the Guidance of </a:t>
            </a:r>
          </a:p>
          <a:p>
            <a:pPr algn="ctr"/>
            <a:r>
              <a:rPr sz="2400" b="1">
                <a:solidFill>
                  <a:srgbClr val="28F84B"/>
                </a:solidFill>
                <a:latin typeface="Times New Roman" panose="02020603050405020304"/>
                <a:ea typeface="Times New Roman" panose="02020603050405020304"/>
              </a:rPr>
              <a:t>Dr.Balakrishna N </a:t>
            </a:r>
          </a:p>
          <a:p>
            <a:pPr algn="ctr"/>
            <a:r>
              <a:rPr sz="2400">
                <a:solidFill>
                  <a:srgbClr val="28F84B"/>
                </a:solidFill>
                <a:latin typeface="Times New Roman" panose="02020603050405020304"/>
                <a:ea typeface="Times New Roman" panose="02020603050405020304"/>
              </a:rPr>
              <a:t>Associate Proffessor </a:t>
            </a:r>
          </a:p>
          <a:p>
            <a:pPr algn="ctr"/>
            <a:r>
              <a:rPr sz="2400">
                <a:solidFill>
                  <a:srgbClr val="28F84B"/>
                </a:solidFill>
                <a:latin typeface="Times New Roman" panose="02020603050405020304"/>
                <a:ea typeface="Times New Roman" panose="02020603050405020304"/>
              </a:rPr>
              <a:t>Department of Computer Application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4763"/>
            <a:ext cx="9143999" cy="6853237"/>
          </a:xfrm>
          <a:prstGeom prst="rect">
            <a:avLst/>
          </a:prstGeom>
          <a:noFill/>
          <a:ln w="9525">
            <a:noFill/>
            <a:miter lim="800000"/>
            <a:headEnd/>
            <a:tailEnd/>
          </a:ln>
          <a:effectLst/>
        </p:spPr>
      </p:pic>
      <p:sp>
        <p:nvSpPr>
          <p:cNvPr id="5" name="Rectangle 4"/>
          <p:cNvSpPr/>
          <p:nvPr/>
        </p:nvSpPr>
        <p:spPr>
          <a:xfrm>
            <a:off x="428596" y="357166"/>
            <a:ext cx="6572296" cy="584775"/>
          </a:xfrm>
          <a:prstGeom prst="rect">
            <a:avLst/>
          </a:prstGeom>
        </p:spPr>
        <p:txBody>
          <a:bodyPr wrap="square">
            <a:spAutoFit/>
          </a:bodyPr>
          <a:lstStyle/>
          <a:p>
            <a:r>
              <a:rPr lang="en-US" sz="3200" b="1" dirty="0">
                <a:solidFill>
                  <a:schemeClr val="bg1"/>
                </a:solidFill>
                <a:latin typeface="Times New Roman" pitchFamily="18" charset="0"/>
                <a:cs typeface="Times New Roman" pitchFamily="18" charset="0"/>
              </a:rPr>
              <a:t>Model Selection and </a:t>
            </a:r>
            <a:r>
              <a:rPr lang="en-US" sz="3200" b="1" dirty="0" smtClean="0">
                <a:solidFill>
                  <a:schemeClr val="bg1"/>
                </a:solidFill>
                <a:latin typeface="Times New Roman" pitchFamily="18" charset="0"/>
                <a:cs typeface="Times New Roman" pitchFamily="18" charset="0"/>
              </a:rPr>
              <a:t> Description</a:t>
            </a:r>
            <a:endParaRPr lang="en-US" sz="3200" dirty="0">
              <a:solidFill>
                <a:schemeClr val="bg1"/>
              </a:solidFill>
              <a:latin typeface="Times New Roman" pitchFamily="18" charset="0"/>
              <a:cs typeface="Times New Roman" pitchFamily="18" charset="0"/>
            </a:endParaRPr>
          </a:p>
        </p:txBody>
      </p:sp>
      <p:sp>
        <p:nvSpPr>
          <p:cNvPr id="6" name="Rounded Rectangle 5"/>
          <p:cNvSpPr/>
          <p:nvPr/>
        </p:nvSpPr>
        <p:spPr>
          <a:xfrm>
            <a:off x="714348" y="1714488"/>
            <a:ext cx="5500726" cy="10001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ourier New" pitchFamily="49" charset="0"/>
                <a:cs typeface="Courier New" pitchFamily="49" charset="0"/>
              </a:rPr>
              <a:t>   K-Nearest </a:t>
            </a:r>
            <a:r>
              <a:rPr lang="en-US" sz="2400" b="1" dirty="0" err="1" smtClean="0">
                <a:solidFill>
                  <a:schemeClr val="tx1"/>
                </a:solidFill>
                <a:latin typeface="Courier New" pitchFamily="49" charset="0"/>
                <a:cs typeface="Courier New" pitchFamily="49" charset="0"/>
              </a:rPr>
              <a:t>Neighbours</a:t>
            </a:r>
            <a:endParaRPr lang="en-US" sz="2400" b="1" dirty="0" smtClean="0">
              <a:solidFill>
                <a:schemeClr val="tx1"/>
              </a:solidFill>
              <a:latin typeface="Courier New" pitchFamily="49" charset="0"/>
              <a:cs typeface="Courier New" pitchFamily="49" charset="0"/>
            </a:endParaRPr>
          </a:p>
          <a:p>
            <a:pPr algn="ctr"/>
            <a:r>
              <a:rPr lang="en-IN" sz="2400" b="1" dirty="0" smtClean="0">
                <a:solidFill>
                  <a:schemeClr val="tx1"/>
                </a:solidFill>
                <a:latin typeface="Courier New" pitchFamily="49" charset="0"/>
                <a:cs typeface="Courier New" pitchFamily="49" charset="0"/>
              </a:rPr>
              <a:t>(KNN)</a:t>
            </a:r>
            <a:endParaRPr lang="en-US" sz="2400" b="1" dirty="0">
              <a:solidFill>
                <a:schemeClr val="tx1"/>
              </a:solidFill>
              <a:latin typeface="Courier New" pitchFamily="49" charset="0"/>
              <a:cs typeface="Courier New" pitchFamily="49" charset="0"/>
            </a:endParaRPr>
          </a:p>
        </p:txBody>
      </p:sp>
      <p:sp>
        <p:nvSpPr>
          <p:cNvPr id="7" name="Rounded Rectangle 6"/>
          <p:cNvSpPr/>
          <p:nvPr/>
        </p:nvSpPr>
        <p:spPr>
          <a:xfrm>
            <a:off x="714348" y="3357562"/>
            <a:ext cx="5500726" cy="10001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urier New" pitchFamily="49" charset="0"/>
                <a:cs typeface="Courier New" pitchFamily="49" charset="0"/>
              </a:rPr>
              <a:t>Support Vector Machine </a:t>
            </a:r>
            <a:endParaRPr lang="en-US" sz="2000" b="1" dirty="0" smtClean="0">
              <a:solidFill>
                <a:schemeClr val="tx1"/>
              </a:solidFill>
              <a:latin typeface="Courier New" pitchFamily="49" charset="0"/>
              <a:cs typeface="Courier New" pitchFamily="49" charset="0"/>
            </a:endParaRPr>
          </a:p>
          <a:p>
            <a:pPr algn="ctr"/>
            <a:r>
              <a:rPr lang="en-IN" sz="2000" b="1" dirty="0" smtClean="0">
                <a:solidFill>
                  <a:schemeClr val="tx1"/>
                </a:solidFill>
                <a:latin typeface="Courier New" pitchFamily="49" charset="0"/>
                <a:cs typeface="Courier New" pitchFamily="49" charset="0"/>
              </a:rPr>
              <a:t>(SVM)</a:t>
            </a:r>
            <a:endParaRPr lang="en-US" sz="2000" b="1" dirty="0">
              <a:solidFill>
                <a:schemeClr val="tx1"/>
              </a:solidFill>
              <a:latin typeface="Courier New" pitchFamily="49" charset="0"/>
              <a:cs typeface="Courier New" pitchFamily="49" charset="0"/>
            </a:endParaRPr>
          </a:p>
        </p:txBody>
      </p:sp>
      <p:sp>
        <p:nvSpPr>
          <p:cNvPr id="8" name="Rounded Rectangle 7"/>
          <p:cNvSpPr/>
          <p:nvPr/>
        </p:nvSpPr>
        <p:spPr>
          <a:xfrm>
            <a:off x="714348" y="4857760"/>
            <a:ext cx="5500726" cy="10001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ourier New" pitchFamily="49" charset="0"/>
                <a:cs typeface="Courier New" pitchFamily="49" charset="0"/>
              </a:rPr>
              <a:t>  Logistic </a:t>
            </a:r>
            <a:r>
              <a:rPr lang="en-US" sz="2400" b="1" dirty="0">
                <a:solidFill>
                  <a:schemeClr val="tx1"/>
                </a:solidFill>
                <a:latin typeface="Courier New" pitchFamily="49" charset="0"/>
                <a:cs typeface="Courier New" pitchFamily="49" charset="0"/>
              </a:rPr>
              <a:t>Regression</a:t>
            </a:r>
          </a:p>
        </p:txBody>
      </p:sp>
      <p:pic>
        <p:nvPicPr>
          <p:cNvPr id="8195" name="Picture 3"/>
          <p:cNvPicPr>
            <a:picLocks noChangeAspect="1" noChangeArrowheads="1"/>
          </p:cNvPicPr>
          <p:nvPr/>
        </p:nvPicPr>
        <p:blipFill>
          <a:blip r:embed="rId3"/>
          <a:srcRect/>
          <a:stretch>
            <a:fillRect/>
          </a:stretch>
        </p:blipFill>
        <p:spPr bwMode="auto">
          <a:xfrm>
            <a:off x="1000100" y="1928802"/>
            <a:ext cx="590550" cy="5905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1000100" y="3571876"/>
            <a:ext cx="590550" cy="590550"/>
          </a:xfrm>
          <a:prstGeom prst="rect">
            <a:avLst/>
          </a:prstGeom>
          <a:noFill/>
          <a:ln w="9525">
            <a:no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1000100" y="5000636"/>
            <a:ext cx="723900" cy="72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5" name="Rectangle 4"/>
          <p:cNvSpPr/>
          <p:nvPr/>
        </p:nvSpPr>
        <p:spPr>
          <a:xfrm>
            <a:off x="857224" y="357166"/>
            <a:ext cx="5805820" cy="646331"/>
          </a:xfrm>
          <a:prstGeom prst="rect">
            <a:avLst/>
          </a:prstGeom>
        </p:spPr>
        <p:txBody>
          <a:bodyPr wrap="none">
            <a:spAutoFit/>
          </a:bodyPr>
          <a:lstStyle/>
          <a:p>
            <a:r>
              <a:rPr lang="en-US" sz="3600" b="1" dirty="0">
                <a:solidFill>
                  <a:schemeClr val="bg1"/>
                </a:solidFill>
                <a:latin typeface="Times New Roman" pitchFamily="18" charset="0"/>
                <a:cs typeface="Times New Roman" pitchFamily="18" charset="0"/>
              </a:rPr>
              <a:t>FEATURE ENGINEERING</a:t>
            </a:r>
          </a:p>
        </p:txBody>
      </p:sp>
      <p:sp>
        <p:nvSpPr>
          <p:cNvPr id="6" name="Rounded Rectangle 5"/>
          <p:cNvSpPr/>
          <p:nvPr/>
        </p:nvSpPr>
        <p:spPr>
          <a:xfrm>
            <a:off x="500034" y="1214422"/>
            <a:ext cx="8286808" cy="121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lgerian" pitchFamily="82" charset="0"/>
                <a:cs typeface="Courier New" pitchFamily="49" charset="0"/>
              </a:rPr>
              <a:t>                   </a:t>
            </a:r>
            <a:r>
              <a:rPr lang="en-US" sz="2000" dirty="0" smtClean="0">
                <a:solidFill>
                  <a:schemeClr val="tx1"/>
                </a:solidFill>
                <a:latin typeface="Algerian" pitchFamily="82" charset="0"/>
                <a:cs typeface="Courier New" pitchFamily="49" charset="0"/>
              </a:rPr>
              <a:t>This </a:t>
            </a:r>
            <a:r>
              <a:rPr lang="en-US" sz="2000" dirty="0">
                <a:solidFill>
                  <a:schemeClr val="tx1"/>
                </a:solidFill>
                <a:latin typeface="Algerian" pitchFamily="82" charset="0"/>
                <a:cs typeface="Courier New" pitchFamily="49" charset="0"/>
              </a:rPr>
              <a:t>module focuses on creating and refining </a:t>
            </a:r>
            <a:endParaRPr lang="en-US" sz="2000" dirty="0" smtClean="0">
              <a:solidFill>
                <a:schemeClr val="tx1"/>
              </a:solidFill>
              <a:latin typeface="Algerian" pitchFamily="82" charset="0"/>
              <a:cs typeface="Courier New" pitchFamily="49" charset="0"/>
            </a:endParaRPr>
          </a:p>
          <a:p>
            <a:r>
              <a:rPr lang="en-US" sz="2000" dirty="0" smtClean="0">
                <a:solidFill>
                  <a:schemeClr val="tx1"/>
                </a:solidFill>
                <a:latin typeface="Algerian" pitchFamily="82" charset="0"/>
                <a:cs typeface="Courier New" pitchFamily="49" charset="0"/>
              </a:rPr>
              <a:t>                  features </a:t>
            </a:r>
            <a:r>
              <a:rPr lang="en-US" sz="2000" dirty="0">
                <a:solidFill>
                  <a:schemeClr val="tx1"/>
                </a:solidFill>
                <a:latin typeface="Algerian" pitchFamily="82" charset="0"/>
                <a:cs typeface="Courier New" pitchFamily="49" charset="0"/>
              </a:rPr>
              <a:t>used by the machine learning models</a:t>
            </a:r>
            <a:r>
              <a:rPr lang="en-US" sz="2000" dirty="0"/>
              <a:t>.</a:t>
            </a:r>
          </a:p>
        </p:txBody>
      </p:sp>
      <p:sp>
        <p:nvSpPr>
          <p:cNvPr id="7" name="Rounded Rectangle 6"/>
          <p:cNvSpPr/>
          <p:nvPr/>
        </p:nvSpPr>
        <p:spPr>
          <a:xfrm>
            <a:off x="500034" y="4500570"/>
            <a:ext cx="8286808" cy="121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lgerian" pitchFamily="82" charset="0"/>
              </a:rPr>
              <a:t>               Feature </a:t>
            </a:r>
            <a:r>
              <a:rPr lang="en-US" sz="2000" dirty="0">
                <a:solidFill>
                  <a:schemeClr val="tx1"/>
                </a:solidFill>
                <a:latin typeface="Algerian" pitchFamily="82" charset="0"/>
              </a:rPr>
              <a:t>selection techniques can be employed to </a:t>
            </a:r>
            <a:endParaRPr lang="en-US" sz="2000" dirty="0" smtClean="0">
              <a:solidFill>
                <a:schemeClr val="tx1"/>
              </a:solidFill>
              <a:latin typeface="Algerian" pitchFamily="82" charset="0"/>
            </a:endParaRPr>
          </a:p>
          <a:p>
            <a:r>
              <a:rPr lang="en-US" sz="2000" dirty="0" smtClean="0">
                <a:solidFill>
                  <a:schemeClr val="tx1"/>
                </a:solidFill>
                <a:latin typeface="Algerian" pitchFamily="82" charset="0"/>
              </a:rPr>
              <a:t>               identify </a:t>
            </a:r>
            <a:r>
              <a:rPr lang="en-US" sz="2000" dirty="0">
                <a:solidFill>
                  <a:schemeClr val="tx1"/>
                </a:solidFill>
                <a:latin typeface="Algerian" pitchFamily="82" charset="0"/>
              </a:rPr>
              <a:t>the most informative features and </a:t>
            </a:r>
            <a:endParaRPr lang="en-US" sz="2000" dirty="0" smtClean="0">
              <a:solidFill>
                <a:schemeClr val="tx1"/>
              </a:solidFill>
              <a:latin typeface="Algerian" pitchFamily="82" charset="0"/>
            </a:endParaRPr>
          </a:p>
          <a:p>
            <a:r>
              <a:rPr lang="en-US" sz="2000" dirty="0" smtClean="0">
                <a:solidFill>
                  <a:schemeClr val="tx1"/>
                </a:solidFill>
                <a:latin typeface="Algerian" pitchFamily="82" charset="0"/>
              </a:rPr>
              <a:t>               potentially </a:t>
            </a:r>
            <a:r>
              <a:rPr lang="en-US" sz="2000" dirty="0">
                <a:solidFill>
                  <a:schemeClr val="tx1"/>
                </a:solidFill>
                <a:latin typeface="Algerian" pitchFamily="82" charset="0"/>
              </a:rPr>
              <a:t>reduce model complexity.</a:t>
            </a:r>
          </a:p>
        </p:txBody>
      </p:sp>
      <p:sp>
        <p:nvSpPr>
          <p:cNvPr id="8" name="Rounded Rectangle 7"/>
          <p:cNvSpPr/>
          <p:nvPr/>
        </p:nvSpPr>
        <p:spPr>
          <a:xfrm>
            <a:off x="500034" y="2857496"/>
            <a:ext cx="8286808" cy="12144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lgerian" pitchFamily="82" charset="0"/>
              </a:rPr>
              <a:t>                Analyze </a:t>
            </a:r>
            <a:r>
              <a:rPr lang="en-US" sz="2000" dirty="0">
                <a:solidFill>
                  <a:schemeClr val="tx1"/>
                </a:solidFill>
                <a:latin typeface="Algerian" pitchFamily="82" charset="0"/>
              </a:rPr>
              <a:t>the collected data to identify the most </a:t>
            </a:r>
            <a:endParaRPr lang="en-US" sz="2000" dirty="0" smtClean="0">
              <a:solidFill>
                <a:schemeClr val="tx1"/>
              </a:solidFill>
              <a:latin typeface="Algerian" pitchFamily="82" charset="0"/>
            </a:endParaRPr>
          </a:p>
          <a:p>
            <a:r>
              <a:rPr lang="en-US" sz="2000" dirty="0" smtClean="0">
                <a:solidFill>
                  <a:schemeClr val="tx1"/>
                </a:solidFill>
                <a:latin typeface="Algerian" pitchFamily="82" charset="0"/>
              </a:rPr>
              <a:t>                relevant </a:t>
            </a:r>
            <a:r>
              <a:rPr lang="en-US" sz="2000" dirty="0">
                <a:solidFill>
                  <a:schemeClr val="tx1"/>
                </a:solidFill>
                <a:latin typeface="Algerian" pitchFamily="82" charset="0"/>
              </a:rPr>
              <a:t>features for crop recommendation and </a:t>
            </a:r>
            <a:endParaRPr lang="en-US" sz="2000" dirty="0" smtClean="0">
              <a:solidFill>
                <a:schemeClr val="tx1"/>
              </a:solidFill>
              <a:latin typeface="Algerian" pitchFamily="82" charset="0"/>
            </a:endParaRPr>
          </a:p>
          <a:p>
            <a:r>
              <a:rPr lang="en-US" sz="2000" dirty="0" smtClean="0">
                <a:solidFill>
                  <a:schemeClr val="tx1"/>
                </a:solidFill>
                <a:latin typeface="Algerian" pitchFamily="82" charset="0"/>
              </a:rPr>
              <a:t>                yield </a:t>
            </a:r>
            <a:r>
              <a:rPr lang="en-US" sz="2000" dirty="0">
                <a:solidFill>
                  <a:schemeClr val="tx1"/>
                </a:solidFill>
                <a:latin typeface="Algerian" pitchFamily="82" charset="0"/>
              </a:rPr>
              <a:t>prediction.</a:t>
            </a:r>
          </a:p>
        </p:txBody>
      </p:sp>
      <p:pic>
        <p:nvPicPr>
          <p:cNvPr id="9219" name="Picture 3"/>
          <p:cNvPicPr>
            <a:picLocks noChangeAspect="1" noChangeArrowheads="1"/>
          </p:cNvPicPr>
          <p:nvPr/>
        </p:nvPicPr>
        <p:blipFill>
          <a:blip r:embed="rId3"/>
          <a:srcRect/>
          <a:stretch>
            <a:fillRect/>
          </a:stretch>
        </p:blipFill>
        <p:spPr bwMode="auto">
          <a:xfrm>
            <a:off x="714348" y="1500174"/>
            <a:ext cx="685800" cy="6858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785786" y="3071810"/>
            <a:ext cx="685800" cy="685800"/>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a:srcRect/>
          <a:stretch>
            <a:fillRect/>
          </a:stretch>
        </p:blipFill>
        <p:spPr bwMode="auto">
          <a:xfrm>
            <a:off x="785786" y="4714884"/>
            <a:ext cx="685800"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0"/>
            <a:ext cx="9144000" cy="6858000"/>
          </a:xfrm>
          <a:prstGeom prst="rect">
            <a:avLst/>
          </a:prstGeom>
          <a:solidFill>
            <a:schemeClr val="tx1"/>
          </a:solidFill>
          <a:ln w="9525">
            <a:noFill/>
            <a:miter lim="800000"/>
            <a:headEnd/>
            <a:tailEnd/>
          </a:ln>
          <a:effectLst/>
        </p:spPr>
      </p:pic>
      <p:sp>
        <p:nvSpPr>
          <p:cNvPr id="5" name="Rectangle 4"/>
          <p:cNvSpPr/>
          <p:nvPr/>
        </p:nvSpPr>
        <p:spPr>
          <a:xfrm>
            <a:off x="785786" y="428604"/>
            <a:ext cx="6572296" cy="646331"/>
          </a:xfrm>
          <a:prstGeom prst="rect">
            <a:avLst/>
          </a:prstGeom>
        </p:spPr>
        <p:txBody>
          <a:bodyPr wrap="square">
            <a:spAutoFit/>
          </a:bodyPr>
          <a:lstStyle/>
          <a:p>
            <a:r>
              <a:rPr lang="en-US" sz="3600" b="1" dirty="0" smtClean="0">
                <a:latin typeface="Times New Roman" pitchFamily="18" charset="0"/>
                <a:cs typeface="Times New Roman" pitchFamily="18" charset="0"/>
              </a:rPr>
              <a:t>SYSTEM  ARCHITECTURE </a:t>
            </a:r>
            <a:endParaRPr lang="en-US" dirty="0">
              <a:latin typeface="Times New Roman" pitchFamily="18" charset="0"/>
              <a:cs typeface="Times New Roman" pitchFamily="18" charset="0"/>
            </a:endParaRPr>
          </a:p>
        </p:txBody>
      </p:sp>
      <p:sp>
        <p:nvSpPr>
          <p:cNvPr id="6" name="Oval 5"/>
          <p:cNvSpPr/>
          <p:nvPr/>
        </p:nvSpPr>
        <p:spPr>
          <a:xfrm>
            <a:off x="285720" y="2714620"/>
            <a:ext cx="785818" cy="7858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001024" y="2643182"/>
            <a:ext cx="928694" cy="7858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00826" y="2643182"/>
            <a:ext cx="785818" cy="7858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57752" y="2714620"/>
            <a:ext cx="857256" cy="7858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428992" y="2714620"/>
            <a:ext cx="785818" cy="7858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714480" y="2714620"/>
            <a:ext cx="785818" cy="785818"/>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3" name="Picture 3"/>
          <p:cNvPicPr>
            <a:picLocks noChangeAspect="1" noChangeArrowheads="1"/>
          </p:cNvPicPr>
          <p:nvPr/>
        </p:nvPicPr>
        <p:blipFill>
          <a:blip r:embed="rId3"/>
          <a:srcRect/>
          <a:stretch>
            <a:fillRect/>
          </a:stretch>
        </p:blipFill>
        <p:spPr bwMode="auto">
          <a:xfrm>
            <a:off x="428597" y="2886067"/>
            <a:ext cx="500066" cy="500066"/>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a:srcRect/>
          <a:stretch>
            <a:fillRect/>
          </a:stretch>
        </p:blipFill>
        <p:spPr bwMode="auto">
          <a:xfrm>
            <a:off x="1928794" y="2857496"/>
            <a:ext cx="442914" cy="442914"/>
          </a:xfrm>
          <a:prstGeom prst="rect">
            <a:avLst/>
          </a:prstGeom>
          <a:noFill/>
          <a:ln w="9525">
            <a:noFill/>
            <a:miter lim="800000"/>
            <a:headEnd/>
            <a:tailEnd/>
          </a:ln>
          <a:effectLst/>
        </p:spPr>
      </p:pic>
      <p:sp>
        <p:nvSpPr>
          <p:cNvPr id="14" name="TextBox 13"/>
          <p:cNvSpPr txBox="1"/>
          <p:nvPr/>
        </p:nvSpPr>
        <p:spPr>
          <a:xfrm>
            <a:off x="0" y="3929066"/>
            <a:ext cx="1357290" cy="1384995"/>
          </a:xfrm>
          <a:prstGeom prst="rect">
            <a:avLst/>
          </a:prstGeom>
          <a:noFill/>
        </p:spPr>
        <p:txBody>
          <a:bodyPr wrap="square" rtlCol="0">
            <a:spAutoFit/>
          </a:bodyPr>
          <a:lstStyle/>
          <a:p>
            <a:pPr algn="ctr"/>
            <a:r>
              <a:rPr lang="en-IN" sz="1400" dirty="0" smtClean="0">
                <a:latin typeface="Courier New" pitchFamily="49" charset="0"/>
                <a:cs typeface="Courier New" pitchFamily="49" charset="0"/>
              </a:rPr>
              <a:t>WEATHER AND CROP FORECASTING INPUT STATISTICAL DATA</a:t>
            </a:r>
            <a:endParaRPr lang="en-US" sz="1400" dirty="0">
              <a:latin typeface="Courier New" pitchFamily="49" charset="0"/>
              <a:cs typeface="Courier New" pitchFamily="49" charset="0"/>
            </a:endParaRPr>
          </a:p>
        </p:txBody>
      </p:sp>
      <p:sp>
        <p:nvSpPr>
          <p:cNvPr id="15" name="TextBox 14"/>
          <p:cNvSpPr txBox="1"/>
          <p:nvPr/>
        </p:nvSpPr>
        <p:spPr>
          <a:xfrm>
            <a:off x="1571604" y="4000504"/>
            <a:ext cx="1285884" cy="523220"/>
          </a:xfrm>
          <a:prstGeom prst="rect">
            <a:avLst/>
          </a:prstGeom>
          <a:noFill/>
        </p:spPr>
        <p:txBody>
          <a:bodyPr wrap="square" rtlCol="0">
            <a:spAutoFit/>
          </a:bodyPr>
          <a:lstStyle/>
          <a:p>
            <a:pPr algn="ctr"/>
            <a:r>
              <a:rPr lang="en-IN" sz="1400" dirty="0" smtClean="0">
                <a:latin typeface="Courier New" pitchFamily="49" charset="0"/>
                <a:cs typeface="Courier New" pitchFamily="49" charset="0"/>
              </a:rPr>
              <a:t>DATA PRE-PROCESSING</a:t>
            </a:r>
            <a:endParaRPr lang="en-US" sz="1400" dirty="0">
              <a:latin typeface="Courier New" pitchFamily="49" charset="0"/>
              <a:cs typeface="Courier New" pitchFamily="49" charset="0"/>
            </a:endParaRPr>
          </a:p>
        </p:txBody>
      </p:sp>
      <p:pic>
        <p:nvPicPr>
          <p:cNvPr id="10245" name="Picture 5"/>
          <p:cNvPicPr>
            <a:picLocks noChangeAspect="1" noChangeArrowheads="1"/>
          </p:cNvPicPr>
          <p:nvPr/>
        </p:nvPicPr>
        <p:blipFill>
          <a:blip r:embed="rId5"/>
          <a:srcRect/>
          <a:stretch>
            <a:fillRect/>
          </a:stretch>
        </p:blipFill>
        <p:spPr bwMode="auto">
          <a:xfrm>
            <a:off x="3571868" y="2857496"/>
            <a:ext cx="514351" cy="514351"/>
          </a:xfrm>
          <a:prstGeom prst="rect">
            <a:avLst/>
          </a:prstGeom>
          <a:noFill/>
          <a:ln w="9525">
            <a:noFill/>
            <a:miter lim="800000"/>
            <a:headEnd/>
            <a:tailEnd/>
          </a:ln>
          <a:effectLst/>
        </p:spPr>
      </p:pic>
      <p:pic>
        <p:nvPicPr>
          <p:cNvPr id="10246" name="Picture 6"/>
          <p:cNvPicPr>
            <a:picLocks noChangeAspect="1" noChangeArrowheads="1"/>
          </p:cNvPicPr>
          <p:nvPr/>
        </p:nvPicPr>
        <p:blipFill>
          <a:blip r:embed="rId6"/>
          <a:srcRect/>
          <a:stretch>
            <a:fillRect/>
          </a:stretch>
        </p:blipFill>
        <p:spPr bwMode="auto">
          <a:xfrm>
            <a:off x="5072066" y="2857496"/>
            <a:ext cx="442913" cy="442913"/>
          </a:xfrm>
          <a:prstGeom prst="rect">
            <a:avLst/>
          </a:prstGeom>
          <a:noFill/>
          <a:ln w="9525">
            <a:noFill/>
            <a:miter lim="800000"/>
            <a:headEnd/>
            <a:tailEnd/>
          </a:ln>
          <a:effectLst/>
        </p:spPr>
      </p:pic>
      <p:pic>
        <p:nvPicPr>
          <p:cNvPr id="10247" name="Picture 7"/>
          <p:cNvPicPr>
            <a:picLocks noChangeAspect="1" noChangeArrowheads="1"/>
          </p:cNvPicPr>
          <p:nvPr/>
        </p:nvPicPr>
        <p:blipFill>
          <a:blip r:embed="rId7"/>
          <a:srcRect/>
          <a:stretch>
            <a:fillRect/>
          </a:stretch>
        </p:blipFill>
        <p:spPr bwMode="auto">
          <a:xfrm>
            <a:off x="6643702" y="2786058"/>
            <a:ext cx="514351" cy="514351"/>
          </a:xfrm>
          <a:prstGeom prst="rect">
            <a:avLst/>
          </a:prstGeom>
          <a:noFill/>
          <a:ln w="9525">
            <a:noFill/>
            <a:miter lim="800000"/>
            <a:headEnd/>
            <a:tailEnd/>
          </a:ln>
          <a:effectLst/>
        </p:spPr>
      </p:pic>
      <p:pic>
        <p:nvPicPr>
          <p:cNvPr id="10248" name="Picture 8"/>
          <p:cNvPicPr>
            <a:picLocks noChangeAspect="1" noChangeArrowheads="1"/>
          </p:cNvPicPr>
          <p:nvPr/>
        </p:nvPicPr>
        <p:blipFill>
          <a:blip r:embed="rId8"/>
          <a:srcRect/>
          <a:stretch>
            <a:fillRect/>
          </a:stretch>
        </p:blipFill>
        <p:spPr bwMode="auto">
          <a:xfrm>
            <a:off x="8215338" y="2786058"/>
            <a:ext cx="514351" cy="514351"/>
          </a:xfrm>
          <a:prstGeom prst="rect">
            <a:avLst/>
          </a:prstGeom>
          <a:noFill/>
          <a:ln w="9525">
            <a:noFill/>
            <a:miter lim="800000"/>
            <a:headEnd/>
            <a:tailEnd/>
          </a:ln>
          <a:effectLst/>
        </p:spPr>
      </p:pic>
      <p:sp>
        <p:nvSpPr>
          <p:cNvPr id="20" name="TextBox 19"/>
          <p:cNvSpPr txBox="1"/>
          <p:nvPr/>
        </p:nvSpPr>
        <p:spPr>
          <a:xfrm>
            <a:off x="3000364" y="4000504"/>
            <a:ext cx="1571636" cy="584775"/>
          </a:xfrm>
          <a:prstGeom prst="rect">
            <a:avLst/>
          </a:prstGeom>
          <a:noFill/>
        </p:spPr>
        <p:txBody>
          <a:bodyPr wrap="square" rtlCol="0">
            <a:spAutoFit/>
          </a:bodyPr>
          <a:lstStyle/>
          <a:p>
            <a:pPr algn="ctr"/>
            <a:r>
              <a:rPr lang="en-IN" sz="1600" dirty="0" smtClean="0">
                <a:latin typeface="Courier New" pitchFamily="49" charset="0"/>
                <a:cs typeface="Courier New" pitchFamily="49" charset="0"/>
              </a:rPr>
              <a:t>DIMENSIONAL REDUCTION</a:t>
            </a:r>
            <a:endParaRPr lang="en-US" sz="1600" dirty="0">
              <a:latin typeface="Courier New" pitchFamily="49" charset="0"/>
              <a:cs typeface="Courier New" pitchFamily="49" charset="0"/>
            </a:endParaRPr>
          </a:p>
        </p:txBody>
      </p:sp>
      <p:sp>
        <p:nvSpPr>
          <p:cNvPr id="21" name="TextBox 20"/>
          <p:cNvSpPr txBox="1"/>
          <p:nvPr/>
        </p:nvSpPr>
        <p:spPr>
          <a:xfrm>
            <a:off x="4643438" y="4000504"/>
            <a:ext cx="1285884" cy="830997"/>
          </a:xfrm>
          <a:prstGeom prst="rect">
            <a:avLst/>
          </a:prstGeom>
          <a:noFill/>
        </p:spPr>
        <p:txBody>
          <a:bodyPr wrap="square" rtlCol="0">
            <a:spAutoFit/>
          </a:bodyPr>
          <a:lstStyle/>
          <a:p>
            <a:pPr algn="ctr"/>
            <a:r>
              <a:rPr lang="en-IN" sz="1600" dirty="0" smtClean="0">
                <a:latin typeface="Courier New" pitchFamily="49" charset="0"/>
                <a:cs typeface="Courier New" pitchFamily="49" charset="0"/>
              </a:rPr>
              <a:t>SUITABLE CLUSTRING ALGORITHM</a:t>
            </a:r>
            <a:endParaRPr lang="en-US" sz="1600" dirty="0">
              <a:latin typeface="Courier New" pitchFamily="49" charset="0"/>
              <a:cs typeface="Courier New" pitchFamily="49" charset="0"/>
            </a:endParaRPr>
          </a:p>
        </p:txBody>
      </p:sp>
      <p:sp>
        <p:nvSpPr>
          <p:cNvPr id="22" name="TextBox 21"/>
          <p:cNvSpPr txBox="1"/>
          <p:nvPr/>
        </p:nvSpPr>
        <p:spPr>
          <a:xfrm>
            <a:off x="5929322" y="4000504"/>
            <a:ext cx="1714512" cy="584775"/>
          </a:xfrm>
          <a:prstGeom prst="rect">
            <a:avLst/>
          </a:prstGeom>
          <a:noFill/>
        </p:spPr>
        <p:txBody>
          <a:bodyPr wrap="square" rtlCol="0">
            <a:spAutoFit/>
          </a:bodyPr>
          <a:lstStyle/>
          <a:p>
            <a:pPr algn="ctr"/>
            <a:r>
              <a:rPr lang="en-IN" sz="1600" dirty="0" smtClean="0">
                <a:latin typeface="Courier New" pitchFamily="49" charset="0"/>
                <a:cs typeface="Courier New" pitchFamily="49" charset="0"/>
              </a:rPr>
              <a:t>VERIFICATION OF DATA</a:t>
            </a:r>
            <a:endParaRPr lang="en-US" sz="1600" dirty="0">
              <a:latin typeface="Courier New" pitchFamily="49" charset="0"/>
              <a:cs typeface="Courier New" pitchFamily="49" charset="0"/>
            </a:endParaRPr>
          </a:p>
        </p:txBody>
      </p:sp>
      <p:sp>
        <p:nvSpPr>
          <p:cNvPr id="23" name="TextBox 22"/>
          <p:cNvSpPr txBox="1"/>
          <p:nvPr/>
        </p:nvSpPr>
        <p:spPr>
          <a:xfrm>
            <a:off x="7500958" y="4071942"/>
            <a:ext cx="1643042" cy="338554"/>
          </a:xfrm>
          <a:prstGeom prst="rect">
            <a:avLst/>
          </a:prstGeom>
          <a:noFill/>
        </p:spPr>
        <p:txBody>
          <a:bodyPr wrap="square" rtlCol="0">
            <a:spAutoFit/>
          </a:bodyPr>
          <a:lstStyle/>
          <a:p>
            <a:pPr algn="ctr"/>
            <a:r>
              <a:rPr lang="en-IN" sz="1600" dirty="0" smtClean="0">
                <a:latin typeface="Courier New" pitchFamily="49" charset="0"/>
                <a:cs typeface="Courier New" pitchFamily="49" charset="0"/>
              </a:rPr>
              <a:t>FORECASTING</a:t>
            </a:r>
            <a:endParaRPr lang="en-US" sz="1600" dirty="0">
              <a:latin typeface="Courier New" pitchFamily="49" charset="0"/>
              <a:cs typeface="Courier New" pitchFamily="49" charset="0"/>
            </a:endParaRPr>
          </a:p>
        </p:txBody>
      </p:sp>
      <p:sp>
        <p:nvSpPr>
          <p:cNvPr id="27" name="Right Arrow 26"/>
          <p:cNvSpPr/>
          <p:nvPr/>
        </p:nvSpPr>
        <p:spPr>
          <a:xfrm>
            <a:off x="1142976" y="3000372"/>
            <a:ext cx="500066"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2571736" y="3071810"/>
            <a:ext cx="714380"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4286248" y="3000372"/>
            <a:ext cx="500066"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5786446" y="3000372"/>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358082" y="3000372"/>
            <a:ext cx="571504"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xels-timmossholder-974314.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p:nvPr/>
        </p:nvSpPr>
        <p:spPr>
          <a:xfrm>
            <a:off x="428596" y="285728"/>
            <a:ext cx="8072494" cy="523220"/>
          </a:xfrm>
          <a:prstGeom prst="rect">
            <a:avLst/>
          </a:prstGeom>
          <a:noFill/>
        </p:spPr>
        <p:txBody>
          <a:bodyPr wrap="square" rtlCol="0">
            <a:spAutoFit/>
          </a:bodyPr>
          <a:lstStyle/>
          <a:p>
            <a:r>
              <a:rPr lang="en-IN" sz="2800" b="1" dirty="0" smtClean="0">
                <a:latin typeface="Times New Roman" pitchFamily="18" charset="0"/>
                <a:cs typeface="Times New Roman" pitchFamily="18" charset="0"/>
              </a:rPr>
              <a:t>HARDWARE  REQUIREMENT</a:t>
            </a:r>
            <a:endParaRPr lang="en-US" sz="2800" b="1" dirty="0">
              <a:latin typeface="Times New Roman" pitchFamily="18" charset="0"/>
              <a:cs typeface="Times New Roman" pitchFamily="18" charset="0"/>
            </a:endParaRPr>
          </a:p>
        </p:txBody>
      </p:sp>
      <p:sp>
        <p:nvSpPr>
          <p:cNvPr id="7" name="TextBox 6"/>
          <p:cNvSpPr txBox="1"/>
          <p:nvPr/>
        </p:nvSpPr>
        <p:spPr>
          <a:xfrm>
            <a:off x="785786" y="928670"/>
            <a:ext cx="4714908" cy="1569660"/>
          </a:xfrm>
          <a:prstGeom prst="rect">
            <a:avLst/>
          </a:prstGeom>
          <a:noFill/>
        </p:spPr>
        <p:txBody>
          <a:bodyPr wrap="square" rtlCol="0">
            <a:spAutoFit/>
          </a:bodyPr>
          <a:lstStyle/>
          <a:p>
            <a:pPr>
              <a:buFont typeface="Wingdings" pitchFamily="2" charset="2"/>
              <a:buChar char="Ø"/>
            </a:pPr>
            <a:r>
              <a:rPr lang="en-US" sz="2400" dirty="0">
                <a:latin typeface="Times New Roman" pitchFamily="18" charset="0"/>
                <a:cs typeface="Times New Roman" pitchFamily="18" charset="0"/>
              </a:rPr>
              <a:t>RAM : 8GB or higher </a:t>
            </a: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ROM : 500GB or higher </a:t>
            </a: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CPU </a:t>
            </a:r>
            <a:r>
              <a:rPr lang="en-US" sz="2400" dirty="0">
                <a:latin typeface="Times New Roman" pitchFamily="18" charset="0"/>
                <a:cs typeface="Times New Roman" pitchFamily="18" charset="0"/>
              </a:rPr>
              <a:t>: Intel i5/</a:t>
            </a:r>
            <a:r>
              <a:rPr lang="en-US" sz="2400" dirty="0" err="1">
                <a:latin typeface="Times New Roman" pitchFamily="18" charset="0"/>
                <a:cs typeface="Times New Roman" pitchFamily="18" charset="0"/>
              </a:rPr>
              <a:t>Ryzen</a:t>
            </a:r>
            <a:r>
              <a:rPr lang="en-US" sz="2400" dirty="0">
                <a:latin typeface="Times New Roman" pitchFamily="18" charset="0"/>
                <a:cs typeface="Times New Roman" pitchFamily="18" charset="0"/>
              </a:rPr>
              <a:t> 5 or higher </a:t>
            </a: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GPU : Optional</a:t>
            </a:r>
          </a:p>
        </p:txBody>
      </p:sp>
      <p:sp>
        <p:nvSpPr>
          <p:cNvPr id="8" name="TextBox 7"/>
          <p:cNvSpPr txBox="1"/>
          <p:nvPr/>
        </p:nvSpPr>
        <p:spPr>
          <a:xfrm>
            <a:off x="642910" y="3357562"/>
            <a:ext cx="5000660" cy="523220"/>
          </a:xfrm>
          <a:prstGeom prst="rect">
            <a:avLst/>
          </a:prstGeom>
          <a:noFill/>
        </p:spPr>
        <p:txBody>
          <a:bodyPr wrap="square" rtlCol="0">
            <a:spAutoFit/>
          </a:bodyPr>
          <a:lstStyle/>
          <a:p>
            <a:r>
              <a:rPr lang="en-IN" sz="2800" b="1" dirty="0" smtClean="0">
                <a:solidFill>
                  <a:schemeClr val="bg1"/>
                </a:solidFill>
                <a:latin typeface="Times New Roman" pitchFamily="18" charset="0"/>
                <a:cs typeface="Times New Roman" pitchFamily="18" charset="0"/>
              </a:rPr>
              <a:t>SOFTWARE REQUIREMENT</a:t>
            </a:r>
            <a:endParaRPr lang="en-US" sz="2800" b="1" dirty="0">
              <a:solidFill>
                <a:schemeClr val="bg1"/>
              </a:solidFill>
              <a:latin typeface="Times New Roman" pitchFamily="18" charset="0"/>
              <a:cs typeface="Times New Roman" pitchFamily="18" charset="0"/>
            </a:endParaRPr>
          </a:p>
        </p:txBody>
      </p:sp>
      <p:sp>
        <p:nvSpPr>
          <p:cNvPr id="9" name="TextBox 8"/>
          <p:cNvSpPr txBox="1"/>
          <p:nvPr/>
        </p:nvSpPr>
        <p:spPr>
          <a:xfrm>
            <a:off x="928662" y="4143380"/>
            <a:ext cx="5214974" cy="1384995"/>
          </a:xfrm>
          <a:prstGeom prst="rect">
            <a:avLst/>
          </a:prstGeom>
          <a:noFill/>
        </p:spPr>
        <p:txBody>
          <a:bodyPr wrap="square" rtlCol="0">
            <a:spAutoFit/>
          </a:bodyPr>
          <a:lstStyle/>
          <a:p>
            <a:pPr>
              <a:buFont typeface="Wingdings" pitchFamily="2" charset="2"/>
              <a:buChar char="Ø"/>
            </a:pPr>
            <a:r>
              <a:rPr lang="en-US" sz="2800" dirty="0">
                <a:solidFill>
                  <a:schemeClr val="bg1"/>
                </a:solidFill>
                <a:latin typeface="Times New Roman" pitchFamily="18" charset="0"/>
                <a:cs typeface="Times New Roman" pitchFamily="18" charset="0"/>
              </a:rPr>
              <a:t>Python </a:t>
            </a:r>
            <a:endParaRPr lang="en-US" sz="2800" dirty="0" smtClean="0">
              <a:solidFill>
                <a:schemeClr val="bg1"/>
              </a:solidFill>
              <a:latin typeface="Times New Roman" pitchFamily="18" charset="0"/>
              <a:cs typeface="Times New Roman" pitchFamily="18" charset="0"/>
            </a:endParaRPr>
          </a:p>
          <a:p>
            <a:pPr>
              <a:buFont typeface="Wingdings" pitchFamily="2" charset="2"/>
              <a:buChar char="Ø"/>
            </a:pPr>
            <a:r>
              <a:rPr lang="en-US" sz="2800" dirty="0" smtClean="0">
                <a:solidFill>
                  <a:schemeClr val="bg1"/>
                </a:solidFill>
                <a:latin typeface="Times New Roman" pitchFamily="18" charset="0"/>
                <a:cs typeface="Times New Roman" pitchFamily="18" charset="0"/>
              </a:rPr>
              <a:t> </a:t>
            </a:r>
            <a:r>
              <a:rPr lang="en-US" sz="2800" dirty="0">
                <a:solidFill>
                  <a:schemeClr val="bg1"/>
                </a:solidFill>
                <a:latin typeface="Times New Roman" pitchFamily="18" charset="0"/>
                <a:cs typeface="Times New Roman" pitchFamily="18" charset="0"/>
              </a:rPr>
              <a:t>Machine Learning Libraries </a:t>
            </a:r>
            <a:endParaRPr lang="en-US" sz="2800" dirty="0" smtClean="0">
              <a:solidFill>
                <a:schemeClr val="bg1"/>
              </a:solidFill>
              <a:latin typeface="Times New Roman" pitchFamily="18" charset="0"/>
              <a:cs typeface="Times New Roman" pitchFamily="18" charset="0"/>
            </a:endParaRPr>
          </a:p>
          <a:p>
            <a:pPr>
              <a:buFont typeface="Wingdings" pitchFamily="2" charset="2"/>
              <a:buChar char="Ø"/>
            </a:pPr>
            <a:r>
              <a:rPr lang="en-US" sz="2800" dirty="0" err="1" smtClean="0">
                <a:solidFill>
                  <a:schemeClr val="bg1"/>
                </a:solidFill>
                <a:latin typeface="Times New Roman" pitchFamily="18" charset="0"/>
                <a:cs typeface="Times New Roman" pitchFamily="18" charset="0"/>
              </a:rPr>
              <a:t>Jupyter</a:t>
            </a:r>
            <a:r>
              <a:rPr lang="en-US" sz="2800" dirty="0" smtClean="0">
                <a:solidFill>
                  <a:schemeClr val="bg1"/>
                </a:solidFill>
                <a:latin typeface="Times New Roman" pitchFamily="18" charset="0"/>
                <a:cs typeface="Times New Roman" pitchFamily="18" charset="0"/>
              </a:rPr>
              <a:t> </a:t>
            </a:r>
            <a:r>
              <a:rPr lang="en-US" sz="2800" dirty="0">
                <a:solidFill>
                  <a:schemeClr val="bg1"/>
                </a:solidFill>
                <a:latin typeface="Times New Roman" pitchFamily="18" charset="0"/>
                <a:cs typeface="Times New Roman" pitchFamily="18" charset="0"/>
              </a:rPr>
              <a:t>Notebooks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0" y="0"/>
            <a:ext cx="9144001" cy="6857999"/>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1142976" y="857232"/>
            <a:ext cx="6786610" cy="5143536"/>
          </a:xfrm>
          <a:prstGeom prst="rect">
            <a:avLst/>
          </a:prstGeom>
          <a:noFill/>
          <a:ln w="9525">
            <a:noFill/>
            <a:miter lim="800000"/>
            <a:headEnd/>
            <a:tailEnd/>
          </a:ln>
          <a:effectLst/>
        </p:spPr>
      </p:pic>
      <p:sp>
        <p:nvSpPr>
          <p:cNvPr id="8" name="Rectangle 7"/>
          <p:cNvSpPr/>
          <p:nvPr/>
        </p:nvSpPr>
        <p:spPr>
          <a:xfrm>
            <a:off x="285720" y="142852"/>
            <a:ext cx="5286412" cy="707886"/>
          </a:xfrm>
          <a:prstGeom prst="rect">
            <a:avLst/>
          </a:prstGeom>
        </p:spPr>
        <p:txBody>
          <a:bodyPr wrap="square">
            <a:spAutoFit/>
          </a:bodyPr>
          <a:lstStyle/>
          <a:p>
            <a:r>
              <a:rPr lang="en-US" sz="4000" b="1" dirty="0" smtClean="0">
                <a:latin typeface="Times New Roman" pitchFamily="18" charset="0"/>
                <a:cs typeface="Times New Roman" pitchFamily="18" charset="0"/>
              </a:rPr>
              <a:t>SCREEN  SHOT </a:t>
            </a:r>
            <a:endParaRPr lang="en-US" sz="4000" dirty="0">
              <a:latin typeface="Times New Roman" pitchFamily="18" charset="0"/>
              <a:cs typeface="Times New Roman" pitchFamily="18" charset="0"/>
            </a:endParaRPr>
          </a:p>
        </p:txBody>
      </p:sp>
      <p:sp>
        <p:nvSpPr>
          <p:cNvPr id="9" name="TextBox 8"/>
          <p:cNvSpPr txBox="1"/>
          <p:nvPr/>
        </p:nvSpPr>
        <p:spPr>
          <a:xfrm>
            <a:off x="2214546" y="6143644"/>
            <a:ext cx="4500594" cy="369332"/>
          </a:xfrm>
          <a:prstGeom prst="rect">
            <a:avLst/>
          </a:prstGeom>
          <a:noFill/>
        </p:spPr>
        <p:txBody>
          <a:bodyPr wrap="square" rtlCol="0">
            <a:spAutoFit/>
          </a:bodyPr>
          <a:lstStyle/>
          <a:p>
            <a:pPr algn="ctr"/>
            <a:r>
              <a:rPr lang="en-IN" b="1" dirty="0" smtClean="0">
                <a:solidFill>
                  <a:schemeClr val="bg1"/>
                </a:solidFill>
                <a:latin typeface="Algerian" pitchFamily="82" charset="0"/>
              </a:rPr>
              <a:t>ADABOOST MODEL</a:t>
            </a:r>
            <a:endParaRPr lang="en-US" b="1"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0"/>
            <a:ext cx="9144001" cy="6857999"/>
          </a:xfrm>
          <a:prstGeom prst="rect">
            <a:avLst/>
          </a:prstGeom>
          <a:noFill/>
          <a:ln w="9525">
            <a:noFill/>
            <a:miter lim="800000"/>
            <a:headEnd/>
            <a:tailEnd/>
          </a:ln>
          <a:effectLst/>
        </p:spPr>
      </p:pic>
      <p:pic>
        <p:nvPicPr>
          <p:cNvPr id="13314" name="Picture 2"/>
          <p:cNvPicPr>
            <a:picLocks noChangeAspect="1" noChangeArrowheads="1"/>
          </p:cNvPicPr>
          <p:nvPr/>
        </p:nvPicPr>
        <p:blipFill>
          <a:blip r:embed="rId3"/>
          <a:srcRect/>
          <a:stretch>
            <a:fillRect/>
          </a:stretch>
        </p:blipFill>
        <p:spPr bwMode="auto">
          <a:xfrm>
            <a:off x="928662" y="1142984"/>
            <a:ext cx="7215238" cy="4572032"/>
          </a:xfrm>
          <a:prstGeom prst="rect">
            <a:avLst/>
          </a:prstGeom>
          <a:noFill/>
          <a:ln w="9525">
            <a:noFill/>
            <a:miter lim="800000"/>
            <a:headEnd/>
            <a:tailEnd/>
          </a:ln>
          <a:effectLst/>
        </p:spPr>
      </p:pic>
      <p:sp>
        <p:nvSpPr>
          <p:cNvPr id="6" name="Rectangle 5"/>
          <p:cNvSpPr/>
          <p:nvPr/>
        </p:nvSpPr>
        <p:spPr>
          <a:xfrm>
            <a:off x="642910" y="214290"/>
            <a:ext cx="3677289" cy="646331"/>
          </a:xfrm>
          <a:prstGeom prst="rect">
            <a:avLst/>
          </a:prstGeom>
        </p:spPr>
        <p:txBody>
          <a:bodyPr wrap="none">
            <a:spAutoFit/>
          </a:bodyPr>
          <a:lstStyle/>
          <a:p>
            <a:r>
              <a:rPr lang="en-US" sz="3600" b="1" dirty="0" smtClean="0">
                <a:latin typeface="Times New Roman" pitchFamily="18" charset="0"/>
                <a:cs typeface="Times New Roman" pitchFamily="18" charset="0"/>
              </a:rPr>
              <a:t>SCREEN  SHOT </a:t>
            </a:r>
            <a:endParaRPr lang="en-US" sz="3600" dirty="0">
              <a:latin typeface="Times New Roman" pitchFamily="18" charset="0"/>
              <a:cs typeface="Times New Roman" pitchFamily="18" charset="0"/>
            </a:endParaRPr>
          </a:p>
        </p:txBody>
      </p:sp>
      <p:sp>
        <p:nvSpPr>
          <p:cNvPr id="7" name="TextBox 6"/>
          <p:cNvSpPr txBox="1"/>
          <p:nvPr/>
        </p:nvSpPr>
        <p:spPr>
          <a:xfrm>
            <a:off x="2714612" y="6072206"/>
            <a:ext cx="4286280" cy="369332"/>
          </a:xfrm>
          <a:prstGeom prst="rect">
            <a:avLst/>
          </a:prstGeom>
          <a:noFill/>
        </p:spPr>
        <p:txBody>
          <a:bodyPr wrap="square" rtlCol="0">
            <a:spAutoFit/>
          </a:bodyPr>
          <a:lstStyle/>
          <a:p>
            <a:pPr algn="ctr"/>
            <a:r>
              <a:rPr lang="en-IN" b="1" dirty="0" smtClean="0">
                <a:solidFill>
                  <a:schemeClr val="bg1"/>
                </a:solidFill>
                <a:latin typeface="Algerian" pitchFamily="82" charset="0"/>
              </a:rPr>
              <a:t>LOGISTIC REGRESSION MODEL</a:t>
            </a:r>
            <a:endParaRPr lang="en-US" b="1"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0"/>
            <a:ext cx="9144001" cy="6857999"/>
          </a:xfrm>
          <a:prstGeom prst="rect">
            <a:avLst/>
          </a:prstGeom>
          <a:noFill/>
          <a:ln w="9525">
            <a:noFill/>
            <a:miter lim="800000"/>
            <a:headEnd/>
            <a:tailEnd/>
          </a:ln>
          <a:effectLst/>
        </p:spPr>
      </p:pic>
      <p:sp>
        <p:nvSpPr>
          <p:cNvPr id="5" name="Rectangle 4"/>
          <p:cNvSpPr/>
          <p:nvPr/>
        </p:nvSpPr>
        <p:spPr>
          <a:xfrm>
            <a:off x="500034" y="214290"/>
            <a:ext cx="3677289" cy="646331"/>
          </a:xfrm>
          <a:prstGeom prst="rect">
            <a:avLst/>
          </a:prstGeom>
        </p:spPr>
        <p:txBody>
          <a:bodyPr wrap="none">
            <a:spAutoFit/>
          </a:bodyPr>
          <a:lstStyle/>
          <a:p>
            <a:r>
              <a:rPr lang="en-US" sz="3600" b="1" dirty="0" smtClean="0">
                <a:latin typeface="Times New Roman" pitchFamily="18" charset="0"/>
                <a:cs typeface="Times New Roman" pitchFamily="18" charset="0"/>
              </a:rPr>
              <a:t>SCREEN  SHOT </a:t>
            </a:r>
            <a:endParaRPr lang="en-US" sz="3600"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3"/>
          <a:srcRect/>
          <a:stretch>
            <a:fillRect/>
          </a:stretch>
        </p:blipFill>
        <p:spPr bwMode="auto">
          <a:xfrm>
            <a:off x="642910" y="1357299"/>
            <a:ext cx="7429551" cy="4357718"/>
          </a:xfrm>
          <a:prstGeom prst="rect">
            <a:avLst/>
          </a:prstGeom>
          <a:noFill/>
          <a:ln w="9525">
            <a:noFill/>
            <a:miter lim="800000"/>
            <a:headEnd/>
            <a:tailEnd/>
          </a:ln>
          <a:effectLst/>
        </p:spPr>
      </p:pic>
      <p:sp>
        <p:nvSpPr>
          <p:cNvPr id="8" name="TextBox 7"/>
          <p:cNvSpPr txBox="1"/>
          <p:nvPr/>
        </p:nvSpPr>
        <p:spPr>
          <a:xfrm>
            <a:off x="2786050" y="6143644"/>
            <a:ext cx="3000396" cy="400110"/>
          </a:xfrm>
          <a:prstGeom prst="rect">
            <a:avLst/>
          </a:prstGeom>
          <a:noFill/>
        </p:spPr>
        <p:txBody>
          <a:bodyPr wrap="square" rtlCol="0">
            <a:spAutoFit/>
          </a:bodyPr>
          <a:lstStyle/>
          <a:p>
            <a:pPr algn="ctr"/>
            <a:r>
              <a:rPr lang="en-IN" sz="2000" b="1" dirty="0" smtClean="0">
                <a:solidFill>
                  <a:schemeClr val="bg1"/>
                </a:solidFill>
                <a:latin typeface="Algerian" pitchFamily="82" charset="0"/>
              </a:rPr>
              <a:t>XGBOOST MODE</a:t>
            </a:r>
            <a:endParaRPr lang="en-US" sz="2000" b="1"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4348" y="357166"/>
            <a:ext cx="4071966" cy="707886"/>
          </a:xfrm>
          <a:prstGeom prst="rect">
            <a:avLst/>
          </a:prstGeom>
          <a:noFill/>
        </p:spPr>
        <p:txBody>
          <a:bodyPr wrap="square" rtlCol="0">
            <a:spAutoFit/>
          </a:bodyPr>
          <a:lstStyle/>
          <a:p>
            <a:r>
              <a:rPr lang="en-IN" sz="4000" b="1" dirty="0" smtClean="0">
                <a:latin typeface="Times New Roman" pitchFamily="18" charset="0"/>
                <a:cs typeface="Times New Roman" pitchFamily="18" charset="0"/>
              </a:rPr>
              <a:t>CONCLUSION</a:t>
            </a:r>
            <a:endParaRPr lang="en-US" b="1" dirty="0">
              <a:latin typeface="Times New Roman" pitchFamily="18" charset="0"/>
              <a:cs typeface="Times New Roman" pitchFamily="18" charset="0"/>
            </a:endParaRPr>
          </a:p>
        </p:txBody>
      </p:sp>
      <p:sp>
        <p:nvSpPr>
          <p:cNvPr id="6" name="TextBox 5"/>
          <p:cNvSpPr txBox="1"/>
          <p:nvPr/>
        </p:nvSpPr>
        <p:spPr>
          <a:xfrm>
            <a:off x="857224" y="1285860"/>
            <a:ext cx="7572428" cy="4832092"/>
          </a:xfrm>
          <a:prstGeom prst="rect">
            <a:avLst/>
          </a:prstGeom>
          <a:noFill/>
        </p:spPr>
        <p:txBody>
          <a:bodyPr wrap="square" rtlCol="0">
            <a:spAutoFit/>
          </a:bodyPr>
          <a:lstStyle/>
          <a:p>
            <a:r>
              <a:rPr lang="en-US" sz="2800" dirty="0">
                <a:solidFill>
                  <a:schemeClr val="bg1"/>
                </a:solidFill>
                <a:latin typeface="Times New Roman" pitchFamily="18" charset="0"/>
                <a:cs typeface="Times New Roman" pitchFamily="18" charset="0"/>
              </a:rPr>
              <a:t>T</a:t>
            </a:r>
            <a:r>
              <a:rPr lang="en-US" sz="2800" dirty="0" smtClean="0">
                <a:solidFill>
                  <a:schemeClr val="bg1"/>
                </a:solidFill>
                <a:latin typeface="Times New Roman" pitchFamily="18" charset="0"/>
                <a:cs typeface="Times New Roman" pitchFamily="18" charset="0"/>
              </a:rPr>
              <a:t>he </a:t>
            </a:r>
            <a:r>
              <a:rPr lang="en-US" sz="2800" dirty="0">
                <a:solidFill>
                  <a:schemeClr val="bg1"/>
                </a:solidFill>
                <a:latin typeface="Times New Roman" pitchFamily="18" charset="0"/>
                <a:cs typeface="Times New Roman" pitchFamily="18" charset="0"/>
              </a:rPr>
              <a:t>farmers can adapt to climate changes to some degree by shifting planting </a:t>
            </a:r>
            <a:r>
              <a:rPr lang="en-US" sz="2800" dirty="0" smtClean="0">
                <a:solidFill>
                  <a:schemeClr val="bg1"/>
                </a:solidFill>
                <a:latin typeface="Times New Roman" pitchFamily="18" charset="0"/>
                <a:cs typeface="Times New Roman" pitchFamily="18" charset="0"/>
              </a:rPr>
              <a:t>dates</a:t>
            </a:r>
            <a:r>
              <a:rPr lang="en-US" sz="2800" dirty="0">
                <a:solidFill>
                  <a:schemeClr val="bg1"/>
                </a:solidFill>
                <a:latin typeface="Times New Roman" pitchFamily="18" charset="0"/>
                <a:cs typeface="Times New Roman" pitchFamily="18" charset="0"/>
              </a:rPr>
              <a:t>, </a:t>
            </a:r>
            <a:r>
              <a:rPr lang="en-US" sz="2800" dirty="0" smtClean="0">
                <a:solidFill>
                  <a:schemeClr val="bg1"/>
                </a:solidFill>
                <a:latin typeface="Times New Roman" pitchFamily="18" charset="0"/>
                <a:cs typeface="Times New Roman" pitchFamily="18" charset="0"/>
              </a:rPr>
              <a:t>choosing varieties </a:t>
            </a:r>
            <a:r>
              <a:rPr lang="en-US" sz="2800" dirty="0">
                <a:solidFill>
                  <a:schemeClr val="bg1"/>
                </a:solidFill>
                <a:latin typeface="Times New Roman" pitchFamily="18" charset="0"/>
                <a:cs typeface="Times New Roman" pitchFamily="18" charset="0"/>
              </a:rPr>
              <a:t>with different growth duration, or changing crop rotations</a:t>
            </a:r>
            <a:r>
              <a:rPr lang="en-US" sz="2800" dirty="0" smtClean="0">
                <a:solidFill>
                  <a:schemeClr val="bg1"/>
                </a:solidFill>
                <a:latin typeface="Times New Roman" pitchFamily="18" charset="0"/>
                <a:cs typeface="Times New Roman" pitchFamily="18" charset="0"/>
              </a:rPr>
              <a:t>.</a:t>
            </a:r>
          </a:p>
          <a:p>
            <a:endParaRPr lang="en-US" sz="2800" dirty="0" smtClean="0">
              <a:solidFill>
                <a:schemeClr val="bg1"/>
              </a:solidFill>
              <a:latin typeface="Times New Roman" pitchFamily="18" charset="0"/>
              <a:cs typeface="Times New Roman" pitchFamily="18" charset="0"/>
            </a:endParaRPr>
          </a:p>
          <a:p>
            <a:r>
              <a:rPr lang="en-US" sz="2800" dirty="0">
                <a:solidFill>
                  <a:schemeClr val="bg1"/>
                </a:solidFill>
                <a:latin typeface="Times New Roman" pitchFamily="18" charset="0"/>
                <a:cs typeface="Times New Roman" pitchFamily="18" charset="0"/>
              </a:rPr>
              <a:t>This scenario mainly concentrates on weather forecasting, crop yield prediction, </a:t>
            </a:r>
            <a:endParaRPr lang="en-US" sz="2800" dirty="0" smtClean="0">
              <a:solidFill>
                <a:schemeClr val="bg1"/>
              </a:solidFill>
              <a:latin typeface="Times New Roman" pitchFamily="18" charset="0"/>
              <a:cs typeface="Times New Roman" pitchFamily="18" charset="0"/>
            </a:endParaRPr>
          </a:p>
          <a:p>
            <a:r>
              <a:rPr lang="en-US" sz="2800" dirty="0">
                <a:solidFill>
                  <a:schemeClr val="bg1"/>
                </a:solidFill>
                <a:latin typeface="Times New Roman" pitchFamily="18" charset="0"/>
                <a:cs typeface="Times New Roman" pitchFamily="18" charset="0"/>
              </a:rPr>
              <a:t>and crop cost forecasting. These factors help the farmers to cultivate the best food crops </a:t>
            </a:r>
            <a:endParaRPr lang="en-US" sz="2800" dirty="0" smtClean="0">
              <a:solidFill>
                <a:schemeClr val="bg1"/>
              </a:solidFill>
              <a:latin typeface="Times New Roman" pitchFamily="18" charset="0"/>
              <a:cs typeface="Times New Roman" pitchFamily="18" charset="0"/>
            </a:endParaRPr>
          </a:p>
          <a:p>
            <a:r>
              <a:rPr lang="en-US" sz="2800" dirty="0">
                <a:solidFill>
                  <a:schemeClr val="bg1"/>
                </a:solidFill>
                <a:latin typeface="Times New Roman" pitchFamily="18" charset="0"/>
                <a:cs typeface="Times New Roman" pitchFamily="18" charset="0"/>
              </a:rPr>
              <a:t>and raise the right animals in accordance with environmental components.</a:t>
            </a:r>
          </a:p>
        </p:txBody>
      </p:sp>
      <p:pic>
        <p:nvPicPr>
          <p:cNvPr id="7" name="Picture 6" descr="download (1).jpg"/>
          <p:cNvPicPr>
            <a:picLocks noChangeAspect="1"/>
          </p:cNvPicPr>
          <p:nvPr/>
        </p:nvPicPr>
        <p:blipFill>
          <a:blip r:embed="rId2"/>
          <a:stretch>
            <a:fillRect/>
          </a:stretch>
        </p:blipFill>
        <p:spPr>
          <a:xfrm>
            <a:off x="-5134" y="0"/>
            <a:ext cx="9149134" cy="6858000"/>
          </a:xfrm>
          <a:prstGeom prst="rect">
            <a:avLst/>
          </a:prstGeom>
        </p:spPr>
      </p:pic>
      <p:sp>
        <p:nvSpPr>
          <p:cNvPr id="8" name="TextBox 7"/>
          <p:cNvSpPr txBox="1"/>
          <p:nvPr/>
        </p:nvSpPr>
        <p:spPr>
          <a:xfrm>
            <a:off x="571472" y="2071678"/>
            <a:ext cx="8215370" cy="4678204"/>
          </a:xfrm>
          <a:prstGeom prst="rect">
            <a:avLst/>
          </a:prstGeom>
          <a:noFill/>
        </p:spPr>
        <p:txBody>
          <a:bodyPr wrap="square" rtlCol="0">
            <a:spAutoFit/>
          </a:bodyPr>
          <a:lstStyle/>
          <a:p>
            <a:pPr>
              <a:buFont typeface="Courier New" pitchFamily="49" charset="0"/>
              <a:buChar char="o"/>
            </a:pPr>
            <a:r>
              <a:rPr lang="en-US" sz="2800" dirty="0" smtClean="0">
                <a:solidFill>
                  <a:schemeClr val="bg1"/>
                </a:solidFill>
                <a:latin typeface="Times New Roman" pitchFamily="18" charset="0"/>
                <a:cs typeface="Times New Roman" pitchFamily="18" charset="0"/>
              </a:rPr>
              <a:t>    The farmers can adapt to climate changes to some degree by shifting planting dates, choosing varieties with different growth duration, or changing crop rotations.</a:t>
            </a:r>
          </a:p>
          <a:p>
            <a:endParaRPr lang="en-US" sz="2800" dirty="0" smtClean="0">
              <a:solidFill>
                <a:schemeClr val="bg1"/>
              </a:solidFill>
              <a:latin typeface="Times New Roman" pitchFamily="18" charset="0"/>
              <a:cs typeface="Times New Roman" pitchFamily="18" charset="0"/>
            </a:endParaRPr>
          </a:p>
          <a:p>
            <a:pPr>
              <a:buFont typeface="Courier New" pitchFamily="49" charset="0"/>
              <a:buChar char="o"/>
            </a:pPr>
            <a:r>
              <a:rPr lang="en-US" sz="2800" dirty="0" smtClean="0">
                <a:solidFill>
                  <a:schemeClr val="bg1"/>
                </a:solidFill>
                <a:latin typeface="Times New Roman" pitchFamily="18" charset="0"/>
                <a:cs typeface="Times New Roman" pitchFamily="18" charset="0"/>
              </a:rPr>
              <a:t>      This scenario mainly concentrates on weather forecasting, crop yield prediction, and crop cost forecasting. These factors help the farmers to cultivate the best food crops and raise the right animals in accordance with environmental components.</a:t>
            </a:r>
          </a:p>
          <a:p>
            <a:endParaRPr lang="en-US" dirty="0"/>
          </a:p>
        </p:txBody>
      </p:sp>
      <p:sp>
        <p:nvSpPr>
          <p:cNvPr id="9" name="TextBox 8"/>
          <p:cNvSpPr txBox="1"/>
          <p:nvPr/>
        </p:nvSpPr>
        <p:spPr>
          <a:xfrm>
            <a:off x="714348" y="500042"/>
            <a:ext cx="3643338" cy="646331"/>
          </a:xfrm>
          <a:prstGeom prst="rect">
            <a:avLst/>
          </a:prstGeom>
          <a:noFill/>
        </p:spPr>
        <p:txBody>
          <a:bodyPr wrap="square" rtlCol="0">
            <a:spAutoFit/>
          </a:bodyPr>
          <a:lstStyle/>
          <a:p>
            <a:r>
              <a:rPr lang="en-IN" sz="3600" b="1" dirty="0" smtClean="0">
                <a:solidFill>
                  <a:srgbClr val="65D973"/>
                </a:solidFill>
                <a:latin typeface="Times New Roman" pitchFamily="18" charset="0"/>
                <a:cs typeface="Times New Roman" pitchFamily="18" charset="0"/>
              </a:rPr>
              <a:t>CONCLUSION</a:t>
            </a:r>
            <a:endParaRPr lang="en-US" sz="3600" b="1" dirty="0">
              <a:solidFill>
                <a:srgbClr val="65D973"/>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5" name="Rectangle 4"/>
          <p:cNvSpPr/>
          <p:nvPr/>
        </p:nvSpPr>
        <p:spPr>
          <a:xfrm>
            <a:off x="285720" y="3286124"/>
            <a:ext cx="4780476" cy="1015663"/>
          </a:xfrm>
          <a:prstGeom prst="rect">
            <a:avLst/>
          </a:prstGeom>
        </p:spPr>
        <p:txBody>
          <a:bodyPr wrap="none">
            <a:spAutoFit/>
          </a:bodyPr>
          <a:lstStyle/>
          <a:p>
            <a:r>
              <a:rPr lang="en-US" sz="5400" b="1" dirty="0">
                <a:latin typeface="Times New Roman" pitchFamily="18" charset="0"/>
                <a:cs typeface="Times New Roman" pitchFamily="18" charset="0"/>
              </a:rPr>
              <a:t>THANK </a:t>
            </a:r>
            <a:r>
              <a:rPr lang="en-US" sz="5400" b="1" dirty="0" smtClean="0">
                <a:latin typeface="Times New Roman" pitchFamily="18" charset="0"/>
                <a:cs typeface="Times New Roman" pitchFamily="18" charset="0"/>
              </a:rPr>
              <a:t> </a:t>
            </a:r>
            <a:r>
              <a:rPr lang="en-US" sz="6000" b="1" dirty="0" smtClean="0">
                <a:latin typeface="Times New Roman" pitchFamily="18" charset="0"/>
                <a:cs typeface="Times New Roman" pitchFamily="18" charset="0"/>
              </a:rPr>
              <a:t>YOU</a:t>
            </a:r>
            <a:endParaRPr lang="en-US" sz="5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stretch>
            <a:fillRect/>
          </a:stretch>
        </p:blipFill>
        <p:spPr>
          <a:xfrm>
            <a:off x="0" y="0"/>
            <a:ext cx="9144000" cy="6857999"/>
          </a:xfrm>
          <a:prstGeom prst="rect">
            <a:avLst/>
          </a:prstGeom>
        </p:spPr>
      </p:pic>
      <p:sp>
        <p:nvSpPr>
          <p:cNvPr id="5" name="Rectangle 4"/>
          <p:cNvSpPr/>
          <p:nvPr/>
        </p:nvSpPr>
        <p:spPr>
          <a:xfrm>
            <a:off x="1000100" y="2857496"/>
            <a:ext cx="7215238" cy="923330"/>
          </a:xfrm>
          <a:prstGeom prst="rect">
            <a:avLst/>
          </a:prstGeom>
        </p:spPr>
        <p:txBody>
          <a:bodyPr wrap="square">
            <a:spAutoFit/>
          </a:bodyPr>
          <a:lstStyle/>
          <a:p>
            <a:pPr algn="ctr"/>
            <a:r>
              <a:rPr lang="en-US" sz="5400" b="1" dirty="0" smtClean="0">
                <a:solidFill>
                  <a:srgbClr val="65D973"/>
                </a:solidFill>
                <a:latin typeface="Times New Roman" panose="02020603050405020304" charset="0"/>
                <a:ea typeface="Courier New" panose="02070309020205020404"/>
                <a:cs typeface="Times New Roman" panose="02020603050405020304" charset="0"/>
              </a:rPr>
              <a:t>SMART FARMING </a:t>
            </a:r>
            <a:endParaRPr lang="en-US" sz="5400" b="1" dirty="0">
              <a:solidFill>
                <a:srgbClr val="65D973"/>
              </a:solidFill>
              <a:latin typeface="Times New Roman" panose="02020603050405020304" charset="0"/>
              <a:ea typeface="Courier New" panose="02070309020205020404"/>
              <a:cs typeface="Times New Roman" panose="020206030504050203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
        <p:nvSpPr>
          <p:cNvPr id="5" name="Rectangle 4"/>
          <p:cNvSpPr/>
          <p:nvPr/>
        </p:nvSpPr>
        <p:spPr>
          <a:xfrm>
            <a:off x="285720" y="285728"/>
            <a:ext cx="3289683" cy="769441"/>
          </a:xfrm>
          <a:prstGeom prst="rect">
            <a:avLst/>
          </a:prstGeom>
        </p:spPr>
        <p:txBody>
          <a:bodyPr wrap="none">
            <a:spAutoFit/>
          </a:bodyPr>
          <a:lstStyle/>
          <a:p>
            <a:r>
              <a:rPr lang="en-US" sz="4400" b="1" dirty="0">
                <a:solidFill>
                  <a:srgbClr val="00B050"/>
                </a:solidFill>
                <a:latin typeface="Times New Roman" pitchFamily="18" charset="0"/>
                <a:cs typeface="Times New Roman" pitchFamily="18" charset="0"/>
              </a:rPr>
              <a:t>CONTENTS</a:t>
            </a:r>
            <a:endParaRPr lang="en-US" sz="4400" dirty="0">
              <a:solidFill>
                <a:srgbClr val="00B050"/>
              </a:solidFill>
              <a:latin typeface="Times New Roman" pitchFamily="18" charset="0"/>
              <a:cs typeface="Times New Roman" pitchFamily="18" charset="0"/>
            </a:endParaRPr>
          </a:p>
        </p:txBody>
      </p:sp>
      <p:sp>
        <p:nvSpPr>
          <p:cNvPr id="7" name="TextBox 6"/>
          <p:cNvSpPr txBox="1"/>
          <p:nvPr/>
        </p:nvSpPr>
        <p:spPr>
          <a:xfrm>
            <a:off x="500034" y="1285860"/>
            <a:ext cx="8501122" cy="5693866"/>
          </a:xfrm>
          <a:prstGeom prst="rect">
            <a:avLst/>
          </a:prstGeom>
          <a:noFill/>
        </p:spPr>
        <p:txBody>
          <a:bodyPr wrap="square" rtlCol="0">
            <a:spAutoFit/>
          </a:bodyPr>
          <a:lstStyle/>
          <a:p>
            <a:pPr>
              <a:buFont typeface="Wingdings" pitchFamily="2" charset="2"/>
              <a:buChar char="Ø"/>
            </a:pPr>
            <a:r>
              <a:rPr lang="en-IN" sz="2800" b="1" dirty="0" smtClean="0">
                <a:solidFill>
                  <a:srgbClr val="CB253D"/>
                </a:solidFill>
                <a:latin typeface="Times New Roman" pitchFamily="18" charset="0"/>
                <a:cs typeface="Times New Roman" pitchFamily="18" charset="0"/>
              </a:rPr>
              <a:t>Introduction</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Existing  System</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Proposed  System</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Module  Description</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Model  Selection  And  Description</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Feature  Engineering</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System  Architecture</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Hardware And  Software  Requirements</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Screenshots</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Conclusion</a:t>
            </a:r>
          </a:p>
          <a:p>
            <a:pPr>
              <a:buFont typeface="Wingdings" pitchFamily="2" charset="2"/>
              <a:buChar char="Ø"/>
            </a:pPr>
            <a:r>
              <a:rPr lang="en-IN" sz="2800" b="1" dirty="0" smtClean="0">
                <a:solidFill>
                  <a:srgbClr val="CB253D"/>
                </a:solidFill>
                <a:latin typeface="Times New Roman" pitchFamily="18" charset="0"/>
                <a:cs typeface="Times New Roman" pitchFamily="18" charset="0"/>
              </a:rPr>
              <a:t>Future  Enhancement</a:t>
            </a:r>
          </a:p>
          <a:p>
            <a:endParaRPr lang="en-IN" sz="2800" dirty="0" smtClean="0">
              <a:solidFill>
                <a:srgbClr val="FBFCD4"/>
              </a:solidFill>
              <a:latin typeface="Times New Roman" pitchFamily="18" charset="0"/>
              <a:cs typeface="Times New Roman" pitchFamily="18" charset="0"/>
            </a:endParaRPr>
          </a:p>
          <a:p>
            <a:pPr>
              <a:buFont typeface="Wingdings" pitchFamily="2" charset="2"/>
              <a:buChar char="Ø"/>
            </a:pPr>
            <a:endParaRPr lang="en-US" sz="2800" dirty="0">
              <a:solidFill>
                <a:srgbClr val="FBFCD4"/>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
            <a:ext cx="9144000" cy="6858000"/>
          </a:xfrm>
          <a:prstGeom prst="rect">
            <a:avLst/>
          </a:prstGeom>
          <a:noFill/>
          <a:ln w="9525">
            <a:noFill/>
            <a:miter lim="800000"/>
            <a:headEnd/>
            <a:tailEnd/>
          </a:ln>
          <a:effectLst/>
        </p:spPr>
      </p:pic>
      <p:sp>
        <p:nvSpPr>
          <p:cNvPr id="5" name="Rectangle 4"/>
          <p:cNvSpPr/>
          <p:nvPr/>
        </p:nvSpPr>
        <p:spPr>
          <a:xfrm>
            <a:off x="714348" y="500042"/>
            <a:ext cx="3143272" cy="523220"/>
          </a:xfrm>
          <a:prstGeom prst="rect">
            <a:avLst/>
          </a:prstGeom>
        </p:spPr>
        <p:txBody>
          <a:bodyPr wrap="square">
            <a:spAutoFit/>
          </a:bodyPr>
          <a:lstStyle/>
          <a:p>
            <a:r>
              <a:rPr lang="en-US" sz="2800" b="1" dirty="0">
                <a:solidFill>
                  <a:srgbClr val="00B050"/>
                </a:solidFill>
                <a:latin typeface="Times New Roman" pitchFamily="18" charset="0"/>
                <a:cs typeface="Times New Roman" pitchFamily="18" charset="0"/>
              </a:rPr>
              <a:t>IN TRODUCTION </a:t>
            </a:r>
          </a:p>
        </p:txBody>
      </p:sp>
      <p:sp>
        <p:nvSpPr>
          <p:cNvPr id="6" name="Rectangle 5"/>
          <p:cNvSpPr/>
          <p:nvPr/>
        </p:nvSpPr>
        <p:spPr>
          <a:xfrm>
            <a:off x="428596" y="1357298"/>
            <a:ext cx="8715404" cy="4524315"/>
          </a:xfrm>
          <a:prstGeom prst="rect">
            <a:avLst/>
          </a:prstGeom>
        </p:spPr>
        <p:txBody>
          <a:bodyPr wrap="square">
            <a:spAutoFit/>
          </a:bodyPr>
          <a:lstStyle/>
          <a:p>
            <a:pPr>
              <a:buFont typeface="Wingdings" pitchFamily="2" charset="2"/>
              <a:buChar char="§"/>
            </a:pPr>
            <a:r>
              <a:rPr lang="en-US" sz="2400" dirty="0">
                <a:solidFill>
                  <a:schemeClr val="bg1"/>
                </a:solidFill>
                <a:latin typeface="Times New Roman" pitchFamily="18" charset="0"/>
                <a:cs typeface="Times New Roman" pitchFamily="18" charset="0"/>
              </a:rPr>
              <a:t>The ever - growing global population demands efficient </a:t>
            </a:r>
            <a:r>
              <a:rPr lang="en-US" sz="2400" dirty="0" smtClean="0">
                <a:solidFill>
                  <a:schemeClr val="bg1"/>
                </a:solidFill>
                <a:latin typeface="Times New Roman" pitchFamily="18" charset="0"/>
                <a:cs typeface="Times New Roman" pitchFamily="18" charset="0"/>
              </a:rPr>
              <a:t>and </a:t>
            </a:r>
            <a:r>
              <a:rPr lang="en-US" sz="2400" dirty="0">
                <a:solidFill>
                  <a:schemeClr val="bg1"/>
                </a:solidFill>
                <a:latin typeface="Times New Roman" pitchFamily="18" charset="0"/>
                <a:cs typeface="Times New Roman" pitchFamily="18" charset="0"/>
              </a:rPr>
              <a:t>sustainable agricultural practices. Smart farming, </a:t>
            </a:r>
            <a:r>
              <a:rPr lang="en-US" sz="2400" dirty="0" smtClean="0">
                <a:solidFill>
                  <a:schemeClr val="bg1"/>
                </a:solidFill>
                <a:latin typeface="Times New Roman" pitchFamily="18" charset="0"/>
                <a:cs typeface="Times New Roman" pitchFamily="18" charset="0"/>
              </a:rPr>
              <a:t>leveraging </a:t>
            </a:r>
            <a:r>
              <a:rPr lang="en-US" sz="2400" dirty="0">
                <a:solidFill>
                  <a:schemeClr val="bg1"/>
                </a:solidFill>
                <a:latin typeface="Times New Roman" pitchFamily="18" charset="0"/>
                <a:cs typeface="Times New Roman" pitchFamily="18" charset="0"/>
              </a:rPr>
              <a:t>machine learning, offers a promising </a:t>
            </a:r>
            <a:r>
              <a:rPr lang="en-US" sz="2400" dirty="0" smtClean="0">
                <a:solidFill>
                  <a:schemeClr val="bg1"/>
                </a:solidFill>
                <a:latin typeface="Times New Roman" pitchFamily="18" charset="0"/>
                <a:cs typeface="Times New Roman" pitchFamily="18" charset="0"/>
              </a:rPr>
              <a:t>solution</a:t>
            </a:r>
            <a:r>
              <a:rPr lang="en-US" sz="2400" dirty="0">
                <a:solidFill>
                  <a:schemeClr val="bg1"/>
                </a:solidFill>
                <a:latin typeface="Times New Roman" pitchFamily="18" charset="0"/>
                <a:cs typeface="Times New Roman" pitchFamily="18" charset="0"/>
              </a:rPr>
              <a:t>. This project investigates crop recommendation </a:t>
            </a:r>
            <a:r>
              <a:rPr lang="en-US" sz="2400" dirty="0" smtClean="0">
                <a:solidFill>
                  <a:schemeClr val="bg1"/>
                </a:solidFill>
                <a:latin typeface="Times New Roman" pitchFamily="18" charset="0"/>
                <a:cs typeface="Times New Roman" pitchFamily="18" charset="0"/>
              </a:rPr>
              <a:t>and </a:t>
            </a:r>
            <a:r>
              <a:rPr lang="en-US" sz="2400" dirty="0">
                <a:solidFill>
                  <a:schemeClr val="bg1"/>
                </a:solidFill>
                <a:latin typeface="Times New Roman" pitchFamily="18" charset="0"/>
                <a:cs typeface="Times New Roman" pitchFamily="18" charset="0"/>
              </a:rPr>
              <a:t>yield prediction to optimize crop selection and </a:t>
            </a:r>
            <a:r>
              <a:rPr lang="en-US" sz="2400" dirty="0" smtClean="0">
                <a:solidFill>
                  <a:schemeClr val="bg1"/>
                </a:solidFill>
                <a:latin typeface="Times New Roman" pitchFamily="18" charset="0"/>
                <a:cs typeface="Times New Roman" pitchFamily="18" charset="0"/>
              </a:rPr>
              <a:t>maximize </a:t>
            </a:r>
            <a:r>
              <a:rPr lang="en-US" sz="2400" dirty="0">
                <a:solidFill>
                  <a:schemeClr val="bg1"/>
                </a:solidFill>
                <a:latin typeface="Times New Roman" pitchFamily="18" charset="0"/>
                <a:cs typeface="Times New Roman" pitchFamily="18" charset="0"/>
              </a:rPr>
              <a:t>yield. We will compare three machine learning </a:t>
            </a:r>
            <a:r>
              <a:rPr lang="en-US" sz="2400" dirty="0" smtClean="0">
                <a:solidFill>
                  <a:schemeClr val="bg1"/>
                </a:solidFill>
                <a:latin typeface="Times New Roman" pitchFamily="18" charset="0"/>
                <a:cs typeface="Times New Roman" pitchFamily="18" charset="0"/>
              </a:rPr>
              <a:t>algorithms</a:t>
            </a:r>
            <a:r>
              <a:rPr lang="en-US" sz="2400" dirty="0">
                <a:solidFill>
                  <a:schemeClr val="bg1"/>
                </a:solidFill>
                <a:latin typeface="Times New Roman" pitchFamily="18" charset="0"/>
                <a:cs typeface="Times New Roman" pitchFamily="18" charset="0"/>
              </a:rPr>
              <a:t>: K - Nearest </a:t>
            </a:r>
            <a:r>
              <a:rPr lang="en-US" sz="2400" dirty="0" err="1" smtClean="0">
                <a:solidFill>
                  <a:schemeClr val="bg1"/>
                </a:solidFill>
                <a:latin typeface="Times New Roman" pitchFamily="18" charset="0"/>
                <a:cs typeface="Times New Roman" pitchFamily="18" charset="0"/>
              </a:rPr>
              <a:t>Neighbours</a:t>
            </a:r>
            <a:r>
              <a:rPr lang="en-US" sz="2400" dirty="0" smtClean="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(KNN), Support Vector </a:t>
            </a:r>
            <a:r>
              <a:rPr lang="en-US" sz="2400" dirty="0" smtClean="0">
                <a:solidFill>
                  <a:schemeClr val="bg1"/>
                </a:solidFill>
                <a:latin typeface="Times New Roman" pitchFamily="18" charset="0"/>
                <a:cs typeface="Times New Roman" pitchFamily="18" charset="0"/>
              </a:rPr>
              <a:t>Machine </a:t>
            </a:r>
            <a:r>
              <a:rPr lang="en-US" sz="2400" dirty="0">
                <a:solidFill>
                  <a:schemeClr val="bg1"/>
                </a:solidFill>
                <a:latin typeface="Times New Roman" pitchFamily="18" charset="0"/>
                <a:cs typeface="Times New Roman" pitchFamily="18" charset="0"/>
              </a:rPr>
              <a:t>(SVM), and Logistic Regression. </a:t>
            </a:r>
            <a:r>
              <a:rPr lang="en-US" sz="2400" dirty="0" smtClean="0">
                <a:solidFill>
                  <a:schemeClr val="bg1"/>
                </a:solidFill>
                <a:latin typeface="Times New Roman" pitchFamily="18" charset="0"/>
                <a:cs typeface="Times New Roman" pitchFamily="18" charset="0"/>
              </a:rPr>
              <a:t>These algorithms will </a:t>
            </a:r>
            <a:r>
              <a:rPr lang="en-US" sz="2400" dirty="0">
                <a:solidFill>
                  <a:schemeClr val="bg1"/>
                </a:solidFill>
                <a:latin typeface="Times New Roman" pitchFamily="18" charset="0"/>
                <a:cs typeface="Times New Roman" pitchFamily="18" charset="0"/>
              </a:rPr>
              <a:t>be trained on data containing soil characteristics, </a:t>
            </a:r>
            <a:r>
              <a:rPr lang="en-US" sz="2400" dirty="0" smtClean="0">
                <a:solidFill>
                  <a:schemeClr val="bg1"/>
                </a:solidFill>
                <a:latin typeface="Times New Roman" pitchFamily="18" charset="0"/>
                <a:cs typeface="Times New Roman" pitchFamily="18" charset="0"/>
              </a:rPr>
              <a:t>climatic </a:t>
            </a:r>
            <a:r>
              <a:rPr lang="en-US" sz="2400" dirty="0">
                <a:solidFill>
                  <a:schemeClr val="bg1"/>
                </a:solidFill>
                <a:latin typeface="Times New Roman" pitchFamily="18" charset="0"/>
                <a:cs typeface="Times New Roman" pitchFamily="18" charset="0"/>
              </a:rPr>
              <a:t>conditions, and historical yield information. </a:t>
            </a:r>
            <a:r>
              <a:rPr lang="en-US" sz="2400" dirty="0" smtClean="0">
                <a:solidFill>
                  <a:schemeClr val="bg1"/>
                </a:solidFill>
                <a:latin typeface="Times New Roman" pitchFamily="18" charset="0"/>
                <a:cs typeface="Times New Roman" pitchFamily="18" charset="0"/>
              </a:rPr>
              <a:t>The </a:t>
            </a:r>
            <a:r>
              <a:rPr lang="en-US" sz="2400" dirty="0">
                <a:solidFill>
                  <a:schemeClr val="bg1"/>
                </a:solidFill>
                <a:latin typeface="Times New Roman" pitchFamily="18" charset="0"/>
                <a:cs typeface="Times New Roman" pitchFamily="18" charset="0"/>
              </a:rPr>
              <a:t>project will evaluate the models' performance </a:t>
            </a:r>
            <a:r>
              <a:rPr lang="en-US" sz="2400" dirty="0" smtClean="0">
                <a:solidFill>
                  <a:schemeClr val="bg1"/>
                </a:solidFill>
                <a:latin typeface="Times New Roman" pitchFamily="18" charset="0"/>
                <a:cs typeface="Times New Roman" pitchFamily="18" charset="0"/>
              </a:rPr>
              <a:t>in recommending </a:t>
            </a:r>
            <a:r>
              <a:rPr lang="en-US" sz="2400" dirty="0">
                <a:solidFill>
                  <a:schemeClr val="bg1"/>
                </a:solidFill>
                <a:latin typeface="Times New Roman" pitchFamily="18" charset="0"/>
                <a:cs typeface="Times New Roman" pitchFamily="18" charset="0"/>
              </a:rPr>
              <a:t>suitable crops for specific land </a:t>
            </a:r>
            <a:r>
              <a:rPr lang="en-US" sz="2400" dirty="0" smtClean="0">
                <a:solidFill>
                  <a:schemeClr val="bg1"/>
                </a:solidFill>
                <a:latin typeface="Times New Roman" pitchFamily="18" charset="0"/>
                <a:cs typeface="Times New Roman" pitchFamily="18" charset="0"/>
              </a:rPr>
              <a:t>conditions</a:t>
            </a:r>
            <a:r>
              <a:rPr lang="en-US" sz="2400" dirty="0">
                <a:solidFill>
                  <a:schemeClr val="bg1"/>
                </a:solidFill>
                <a:latin typeface="Times New Roman" pitchFamily="18" charset="0"/>
                <a:cs typeface="Times New Roman" pitchFamily="18" charset="0"/>
              </a:rPr>
              <a:t>. We will use metrics </a:t>
            </a:r>
            <a:r>
              <a:rPr lang="en-US" sz="2400" dirty="0" smtClean="0">
                <a:solidFill>
                  <a:schemeClr val="bg1"/>
                </a:solidFill>
                <a:latin typeface="Times New Roman" pitchFamily="18" charset="0"/>
                <a:cs typeface="Times New Roman" pitchFamily="18" charset="0"/>
              </a:rPr>
              <a:t>like accuracy</a:t>
            </a:r>
            <a:r>
              <a:rPr lang="en-US" sz="2400" dirty="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precision</a:t>
            </a:r>
            <a:r>
              <a:rPr lang="en-US" sz="2400" dirty="0">
                <a:solidFill>
                  <a:schemeClr val="bg1"/>
                </a:solidFill>
                <a:latin typeface="Times New Roman" pitchFamily="18" charset="0"/>
                <a:cs typeface="Times New Roman" pitchFamily="18" charset="0"/>
              </a:rPr>
              <a:t>, recall, F1 -s core, and confusion matrix to identify the most effective approach for maximizing crop </a:t>
            </a:r>
            <a:r>
              <a:rPr lang="en-US" sz="2000" dirty="0" smtClean="0">
                <a:solidFill>
                  <a:schemeClr val="bg1"/>
                </a:solidFill>
                <a:latin typeface="Times New Roman" pitchFamily="18" charset="0"/>
                <a:cs typeface="Times New Roman" pitchFamily="18" charset="0"/>
              </a:rPr>
              <a:t>.</a:t>
            </a:r>
            <a:endParaRPr lang="en-US" sz="20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0"/>
            <a:ext cx="9144000" cy="6851650"/>
          </a:xfrm>
          <a:prstGeom prst="rect">
            <a:avLst/>
          </a:prstGeom>
          <a:noFill/>
          <a:ln w="9525">
            <a:noFill/>
            <a:miter lim="800000"/>
            <a:headEnd/>
            <a:tailEnd/>
          </a:ln>
          <a:effectLst/>
        </p:spPr>
      </p:pic>
      <p:sp>
        <p:nvSpPr>
          <p:cNvPr id="5" name="Rectangle 4"/>
          <p:cNvSpPr/>
          <p:nvPr/>
        </p:nvSpPr>
        <p:spPr>
          <a:xfrm>
            <a:off x="571472" y="357166"/>
            <a:ext cx="4286280" cy="523220"/>
          </a:xfrm>
          <a:prstGeom prst="rect">
            <a:avLst/>
          </a:prstGeom>
        </p:spPr>
        <p:txBody>
          <a:bodyPr wrap="square">
            <a:spAutoFit/>
          </a:bodyPr>
          <a:lstStyle/>
          <a:p>
            <a:r>
              <a:rPr lang="en-US" sz="2800" b="1" dirty="0">
                <a:latin typeface="Times New Roman" pitchFamily="18" charset="0"/>
                <a:cs typeface="Times New Roman" pitchFamily="18" charset="0"/>
              </a:rPr>
              <a:t>EXISTING SYSTEM</a:t>
            </a:r>
          </a:p>
        </p:txBody>
      </p:sp>
      <p:pic>
        <p:nvPicPr>
          <p:cNvPr id="3075" name="Picture 3"/>
          <p:cNvPicPr>
            <a:picLocks noChangeAspect="1" noChangeArrowheads="1"/>
          </p:cNvPicPr>
          <p:nvPr/>
        </p:nvPicPr>
        <p:blipFill>
          <a:blip r:embed="rId3"/>
          <a:srcRect/>
          <a:stretch>
            <a:fillRect/>
          </a:stretch>
        </p:blipFill>
        <p:spPr bwMode="auto">
          <a:xfrm>
            <a:off x="500034" y="2285992"/>
            <a:ext cx="1214446" cy="12144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000496" y="2357430"/>
            <a:ext cx="1214446" cy="1214446"/>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6929454" y="2357430"/>
            <a:ext cx="1143008" cy="1143008"/>
          </a:xfrm>
          <a:prstGeom prst="rect">
            <a:avLst/>
          </a:prstGeom>
          <a:noFill/>
          <a:ln w="9525">
            <a:noFill/>
            <a:miter lim="800000"/>
            <a:headEnd/>
            <a:tailEnd/>
          </a:ln>
          <a:effectLst/>
        </p:spPr>
      </p:pic>
      <p:sp>
        <p:nvSpPr>
          <p:cNvPr id="10" name="Rectangle 9"/>
          <p:cNvSpPr/>
          <p:nvPr/>
        </p:nvSpPr>
        <p:spPr>
          <a:xfrm>
            <a:off x="0" y="4000504"/>
            <a:ext cx="2714644" cy="830997"/>
          </a:xfrm>
          <a:prstGeom prst="rect">
            <a:avLst/>
          </a:prstGeom>
        </p:spPr>
        <p:txBody>
          <a:bodyPr wrap="square">
            <a:spAutoFit/>
          </a:bodyPr>
          <a:lstStyle/>
          <a:p>
            <a:pPr algn="ctr"/>
            <a:r>
              <a:rPr lang="en-US" sz="2400" dirty="0">
                <a:solidFill>
                  <a:schemeClr val="bg1"/>
                </a:solidFill>
                <a:latin typeface="Times New Roman" pitchFamily="18" charset="0"/>
                <a:cs typeface="Times New Roman" pitchFamily="18" charset="0"/>
              </a:rPr>
              <a:t>Manual analysis of </a:t>
            </a:r>
            <a:endParaRPr lang="en-US" sz="2400" dirty="0" smtClean="0">
              <a:solidFill>
                <a:schemeClr val="bg1"/>
              </a:solidFill>
              <a:latin typeface="Times New Roman" pitchFamily="18" charset="0"/>
              <a:cs typeface="Times New Roman" pitchFamily="18" charset="0"/>
            </a:endParaRPr>
          </a:p>
          <a:p>
            <a:pPr algn="ctr"/>
            <a:r>
              <a:rPr lang="en-US" sz="2400" dirty="0">
                <a:solidFill>
                  <a:schemeClr val="bg1"/>
                </a:solidFill>
                <a:latin typeface="Times New Roman" pitchFamily="18" charset="0"/>
                <a:cs typeface="Times New Roman" pitchFamily="18" charset="0"/>
              </a:rPr>
              <a:t>agricultural data </a:t>
            </a:r>
          </a:p>
        </p:txBody>
      </p:sp>
      <p:sp>
        <p:nvSpPr>
          <p:cNvPr id="11" name="Rectangle 10"/>
          <p:cNvSpPr/>
          <p:nvPr/>
        </p:nvSpPr>
        <p:spPr>
          <a:xfrm>
            <a:off x="3214678" y="4143380"/>
            <a:ext cx="2619628" cy="461665"/>
          </a:xfrm>
          <a:prstGeom prst="rect">
            <a:avLst/>
          </a:prstGeom>
        </p:spPr>
        <p:txBody>
          <a:bodyPr wrap="none">
            <a:spAutoFit/>
          </a:bodyPr>
          <a:lstStyle/>
          <a:p>
            <a:pPr algn="ctr"/>
            <a:r>
              <a:rPr lang="en-US" sz="2400" dirty="0">
                <a:solidFill>
                  <a:schemeClr val="bg1"/>
                </a:solidFill>
                <a:latin typeface="Times New Roman" pitchFamily="18" charset="0"/>
                <a:cs typeface="Times New Roman" pitchFamily="18" charset="0"/>
              </a:rPr>
              <a:t>Rule-based systems</a:t>
            </a:r>
          </a:p>
        </p:txBody>
      </p:sp>
      <p:sp>
        <p:nvSpPr>
          <p:cNvPr id="12" name="Rectangle 11"/>
          <p:cNvSpPr/>
          <p:nvPr/>
        </p:nvSpPr>
        <p:spPr>
          <a:xfrm>
            <a:off x="6572264" y="4000504"/>
            <a:ext cx="2571736" cy="830997"/>
          </a:xfrm>
          <a:prstGeom prst="rect">
            <a:avLst/>
          </a:prstGeom>
        </p:spPr>
        <p:txBody>
          <a:bodyPr wrap="square">
            <a:spAutoFit/>
          </a:bodyPr>
          <a:lstStyle/>
          <a:p>
            <a:pPr algn="ctr"/>
            <a:r>
              <a:rPr lang="en-US" sz="2400" dirty="0">
                <a:solidFill>
                  <a:schemeClr val="bg1"/>
                </a:solidFill>
                <a:latin typeface="Times New Roman" pitchFamily="18" charset="0"/>
                <a:cs typeface="Times New Roman" pitchFamily="18" charset="0"/>
              </a:rPr>
              <a:t>Simple statistical </a:t>
            </a:r>
            <a:endParaRPr lang="en-US" sz="2400" dirty="0" smtClean="0">
              <a:solidFill>
                <a:schemeClr val="bg1"/>
              </a:solidFill>
              <a:latin typeface="Times New Roman" pitchFamily="18" charset="0"/>
              <a:cs typeface="Times New Roman" pitchFamily="18" charset="0"/>
            </a:endParaRPr>
          </a:p>
          <a:p>
            <a:pPr algn="ctr"/>
            <a:r>
              <a:rPr lang="en-US" sz="2400" dirty="0">
                <a:solidFill>
                  <a:schemeClr val="bg1"/>
                </a:solidFill>
                <a:latin typeface="Times New Roman" pitchFamily="18" charset="0"/>
                <a:cs typeface="Times New Roman" pitchFamily="18" charset="0"/>
              </a:rPr>
              <a:t>models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857288" y="357166"/>
            <a:ext cx="8229600" cy="1143000"/>
          </a:xfrm>
        </p:spPr>
        <p:txBody>
          <a:bodyPr>
            <a:normAutofit fontScale="90000"/>
          </a:bodyPr>
          <a:lstStyle/>
          <a:p>
            <a:r>
              <a:rPr lang="en-US" b="1" dirty="0" smtClean="0">
                <a:solidFill>
                  <a:schemeClr val="accent4">
                    <a:lumMod val="50000"/>
                  </a:schemeClr>
                </a:solidFill>
                <a:latin typeface="Times New Roman" pitchFamily="18" charset="0"/>
                <a:cs typeface="Times New Roman" pitchFamily="18" charset="0"/>
              </a:rPr>
              <a:t>PROPOSED SYSTEM</a:t>
            </a:r>
            <a:r>
              <a:rPr lang="en-US" dirty="0" smtClean="0">
                <a:solidFill>
                  <a:schemeClr val="accent4">
                    <a:lumMod val="50000"/>
                  </a:schemeClr>
                </a:solidFill>
                <a:latin typeface="Times New Roman" pitchFamily="18" charset="0"/>
                <a:cs typeface="Times New Roman" pitchFamily="18" charset="0"/>
              </a:rPr>
              <a:t/>
            </a:r>
            <a:br>
              <a:rPr lang="en-US" dirty="0" smtClean="0">
                <a:solidFill>
                  <a:schemeClr val="accent4">
                    <a:lumMod val="50000"/>
                  </a:schemeClr>
                </a:solidFill>
                <a:latin typeface="Times New Roman" pitchFamily="18" charset="0"/>
                <a:cs typeface="Times New Roman" pitchFamily="18" charset="0"/>
              </a:rPr>
            </a:br>
            <a:endParaRPr lang="en-US" dirty="0"/>
          </a:p>
        </p:txBody>
      </p:sp>
      <p:sp>
        <p:nvSpPr>
          <p:cNvPr id="7" name="Oval 6"/>
          <p:cNvSpPr/>
          <p:nvPr/>
        </p:nvSpPr>
        <p:spPr>
          <a:xfrm>
            <a:off x="642910" y="1500174"/>
            <a:ext cx="1285916" cy="121444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p:cNvPicPr>
            <a:picLocks noChangeAspect="1" noChangeArrowheads="1"/>
          </p:cNvPicPr>
          <p:nvPr/>
        </p:nvPicPr>
        <p:blipFill>
          <a:blip r:embed="rId3"/>
          <a:srcRect/>
          <a:stretch>
            <a:fillRect/>
          </a:stretch>
        </p:blipFill>
        <p:spPr bwMode="auto">
          <a:xfrm>
            <a:off x="928662" y="1785926"/>
            <a:ext cx="714380" cy="714380"/>
          </a:xfrm>
          <a:prstGeom prst="rect">
            <a:avLst/>
          </a:prstGeom>
          <a:solidFill>
            <a:schemeClr val="bg2"/>
          </a:solidFill>
          <a:ln w="9525">
            <a:solidFill>
              <a:schemeClr val="bg1"/>
            </a:solidFill>
            <a:miter lim="800000"/>
            <a:headEnd/>
            <a:tailEnd/>
          </a:ln>
          <a:effectLst/>
        </p:spPr>
      </p:pic>
      <p:sp>
        <p:nvSpPr>
          <p:cNvPr id="9" name="Oval 8"/>
          <p:cNvSpPr/>
          <p:nvPr/>
        </p:nvSpPr>
        <p:spPr>
          <a:xfrm>
            <a:off x="3929058" y="1500174"/>
            <a:ext cx="1285916" cy="121444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72330" y="1428736"/>
            <a:ext cx="1285916" cy="121444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786446" y="4143380"/>
            <a:ext cx="1285916" cy="121444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43108" y="4143380"/>
            <a:ext cx="1285916" cy="121444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Picture 5"/>
          <p:cNvPicPr>
            <a:picLocks noChangeAspect="1" noChangeArrowheads="1"/>
          </p:cNvPicPr>
          <p:nvPr/>
        </p:nvPicPr>
        <p:blipFill>
          <a:blip r:embed="rId4"/>
          <a:srcRect/>
          <a:stretch>
            <a:fillRect/>
          </a:stretch>
        </p:blipFill>
        <p:spPr bwMode="auto">
          <a:xfrm>
            <a:off x="4214810" y="1714488"/>
            <a:ext cx="666751" cy="666751"/>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7429520" y="1643050"/>
            <a:ext cx="595313" cy="595313"/>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a:srcRect/>
          <a:stretch>
            <a:fillRect/>
          </a:stretch>
        </p:blipFill>
        <p:spPr bwMode="auto">
          <a:xfrm>
            <a:off x="2357422" y="4357694"/>
            <a:ext cx="785818" cy="785818"/>
          </a:xfrm>
          <a:prstGeom prst="rect">
            <a:avLst/>
          </a:prstGeom>
          <a:noFill/>
          <a:ln w="9525">
            <a:noFill/>
            <a:miter lim="800000"/>
            <a:headEnd/>
            <a:tailEnd/>
          </a:ln>
          <a:effectLst/>
        </p:spPr>
      </p:pic>
      <p:pic>
        <p:nvPicPr>
          <p:cNvPr id="4104" name="Picture 8"/>
          <p:cNvPicPr>
            <a:picLocks noChangeAspect="1" noChangeArrowheads="1"/>
          </p:cNvPicPr>
          <p:nvPr/>
        </p:nvPicPr>
        <p:blipFill>
          <a:blip r:embed="rId7"/>
          <a:srcRect/>
          <a:stretch>
            <a:fillRect/>
          </a:stretch>
        </p:blipFill>
        <p:spPr bwMode="auto">
          <a:xfrm>
            <a:off x="6072198" y="4429132"/>
            <a:ext cx="714380" cy="714380"/>
          </a:xfrm>
          <a:prstGeom prst="rect">
            <a:avLst/>
          </a:prstGeom>
          <a:noFill/>
          <a:ln w="9525">
            <a:noFill/>
            <a:miter lim="800000"/>
            <a:headEnd/>
            <a:tailEnd/>
          </a:ln>
          <a:effectLst/>
        </p:spPr>
      </p:pic>
      <p:sp>
        <p:nvSpPr>
          <p:cNvPr id="17" name="TextBox 16"/>
          <p:cNvSpPr txBox="1"/>
          <p:nvPr/>
        </p:nvSpPr>
        <p:spPr>
          <a:xfrm>
            <a:off x="357158" y="2714620"/>
            <a:ext cx="1928826" cy="830997"/>
          </a:xfrm>
          <a:prstGeom prst="rect">
            <a:avLst/>
          </a:prstGeom>
          <a:noFill/>
        </p:spPr>
        <p:txBody>
          <a:bodyPr wrap="square" rtlCol="0">
            <a:spAutoFit/>
          </a:bodyPr>
          <a:lstStyle/>
          <a:p>
            <a:pPr algn="ctr"/>
            <a:r>
              <a:rPr lang="en-IN" sz="2400" b="1" dirty="0" smtClean="0">
                <a:latin typeface="Times New Roman" pitchFamily="18" charset="0"/>
                <a:cs typeface="Times New Roman" pitchFamily="18" charset="0"/>
              </a:rPr>
              <a:t>Data Acquisition</a:t>
            </a:r>
            <a:endParaRPr lang="en-US" sz="2400" b="1" dirty="0">
              <a:latin typeface="Times New Roman" pitchFamily="18" charset="0"/>
              <a:cs typeface="Times New Roman" pitchFamily="18" charset="0"/>
            </a:endParaRPr>
          </a:p>
        </p:txBody>
      </p:sp>
      <p:sp>
        <p:nvSpPr>
          <p:cNvPr id="18" name="TextBox 17"/>
          <p:cNvSpPr txBox="1"/>
          <p:nvPr/>
        </p:nvSpPr>
        <p:spPr>
          <a:xfrm>
            <a:off x="3500430" y="2786058"/>
            <a:ext cx="2322944" cy="954107"/>
          </a:xfrm>
          <a:prstGeom prst="rect">
            <a:avLst/>
          </a:prstGeom>
          <a:noFill/>
        </p:spPr>
        <p:txBody>
          <a:bodyPr wrap="none" rtlCol="0">
            <a:spAutoFit/>
          </a:bodyPr>
          <a:lstStyle/>
          <a:p>
            <a:pPr algn="ctr"/>
            <a:r>
              <a:rPr lang="en-US" sz="2800" b="1" dirty="0" smtClean="0">
                <a:solidFill>
                  <a:srgbClr val="00B050"/>
                </a:solidFill>
                <a:latin typeface="Times New Roman" pitchFamily="18" charset="0"/>
                <a:cs typeface="Times New Roman" pitchFamily="18" charset="0"/>
              </a:rPr>
              <a:t>Data </a:t>
            </a:r>
          </a:p>
          <a:p>
            <a:pPr algn="ctr"/>
            <a:r>
              <a:rPr lang="en-US" sz="2800" b="1" dirty="0">
                <a:solidFill>
                  <a:srgbClr val="00B050"/>
                </a:solidFill>
                <a:latin typeface="Times New Roman" pitchFamily="18" charset="0"/>
                <a:cs typeface="Times New Roman" pitchFamily="18" charset="0"/>
              </a:rPr>
              <a:t>Preprocessing</a:t>
            </a:r>
          </a:p>
        </p:txBody>
      </p:sp>
      <p:sp>
        <p:nvSpPr>
          <p:cNvPr id="19" name="TextBox 18"/>
          <p:cNvSpPr txBox="1"/>
          <p:nvPr/>
        </p:nvSpPr>
        <p:spPr>
          <a:xfrm>
            <a:off x="6929454" y="2786058"/>
            <a:ext cx="1838965" cy="923330"/>
          </a:xfrm>
          <a:prstGeom prst="rect">
            <a:avLst/>
          </a:prstGeom>
          <a:noFill/>
        </p:spPr>
        <p:txBody>
          <a:bodyPr wrap="none" rtlCol="0">
            <a:spAutoFit/>
          </a:bodyPr>
          <a:lstStyle/>
          <a:p>
            <a:pPr algn="ctr"/>
            <a:r>
              <a:rPr lang="en-US" b="1" dirty="0">
                <a:solidFill>
                  <a:srgbClr val="0070C0"/>
                </a:solidFill>
                <a:latin typeface="Times New Roman" pitchFamily="18" charset="0"/>
                <a:cs typeface="Times New Roman" pitchFamily="18" charset="0"/>
              </a:rPr>
              <a:t>Machine </a:t>
            </a:r>
            <a:endParaRPr lang="en-US" b="1" dirty="0" smtClean="0">
              <a:solidFill>
                <a:srgbClr val="0070C0"/>
              </a:solidFill>
              <a:latin typeface="Times New Roman" pitchFamily="18" charset="0"/>
              <a:cs typeface="Times New Roman" pitchFamily="18" charset="0"/>
            </a:endParaRPr>
          </a:p>
          <a:p>
            <a:pPr algn="ctr"/>
            <a:r>
              <a:rPr lang="en-US" b="1" dirty="0">
                <a:solidFill>
                  <a:srgbClr val="0070C0"/>
                </a:solidFill>
                <a:latin typeface="Times New Roman" pitchFamily="18" charset="0"/>
                <a:cs typeface="Times New Roman" pitchFamily="18" charset="0"/>
              </a:rPr>
              <a:t>Learning Model </a:t>
            </a:r>
            <a:endParaRPr lang="en-US" b="1" dirty="0" smtClean="0">
              <a:solidFill>
                <a:srgbClr val="0070C0"/>
              </a:solidFill>
              <a:latin typeface="Times New Roman" pitchFamily="18" charset="0"/>
              <a:cs typeface="Times New Roman" pitchFamily="18" charset="0"/>
            </a:endParaRPr>
          </a:p>
          <a:p>
            <a:pPr algn="ctr"/>
            <a:r>
              <a:rPr lang="en-US" b="1" dirty="0">
                <a:solidFill>
                  <a:srgbClr val="0070C0"/>
                </a:solidFill>
                <a:latin typeface="Times New Roman" pitchFamily="18" charset="0"/>
                <a:cs typeface="Times New Roman" pitchFamily="18" charset="0"/>
              </a:rPr>
              <a:t>Training</a:t>
            </a:r>
          </a:p>
        </p:txBody>
      </p:sp>
      <p:sp>
        <p:nvSpPr>
          <p:cNvPr id="20" name="TextBox 19"/>
          <p:cNvSpPr txBox="1"/>
          <p:nvPr/>
        </p:nvSpPr>
        <p:spPr>
          <a:xfrm>
            <a:off x="1785918" y="5500702"/>
            <a:ext cx="1928826" cy="830997"/>
          </a:xfrm>
          <a:prstGeom prst="rect">
            <a:avLst/>
          </a:prstGeom>
          <a:noFill/>
        </p:spPr>
        <p:txBody>
          <a:bodyPr wrap="square" rtlCol="0">
            <a:spAutoFit/>
          </a:bodyPr>
          <a:lstStyle/>
          <a:p>
            <a:pPr algn="ctr"/>
            <a:r>
              <a:rPr lang="en-US" sz="2400" b="1" dirty="0" smtClean="0">
                <a:solidFill>
                  <a:srgbClr val="002060"/>
                </a:solidFill>
                <a:latin typeface="Times New Roman" pitchFamily="18" charset="0"/>
                <a:cs typeface="Times New Roman" pitchFamily="18" charset="0"/>
              </a:rPr>
              <a:t>Model </a:t>
            </a:r>
          </a:p>
          <a:p>
            <a:pPr algn="ctr"/>
            <a:r>
              <a:rPr lang="en-US" sz="2400" b="1" dirty="0">
                <a:solidFill>
                  <a:srgbClr val="002060"/>
                </a:solidFill>
                <a:latin typeface="Times New Roman" pitchFamily="18" charset="0"/>
                <a:cs typeface="Times New Roman" pitchFamily="18" charset="0"/>
              </a:rPr>
              <a:t>Evaluation</a:t>
            </a:r>
          </a:p>
        </p:txBody>
      </p:sp>
      <p:sp>
        <p:nvSpPr>
          <p:cNvPr id="21" name="TextBox 20"/>
          <p:cNvSpPr txBox="1"/>
          <p:nvPr/>
        </p:nvSpPr>
        <p:spPr>
          <a:xfrm>
            <a:off x="5500694" y="5429264"/>
            <a:ext cx="1928826" cy="1200329"/>
          </a:xfrm>
          <a:prstGeom prst="rect">
            <a:avLst/>
          </a:prstGeom>
          <a:noFill/>
        </p:spPr>
        <p:txBody>
          <a:bodyPr wrap="square" rtlCol="0">
            <a:spAutoFit/>
          </a:bodyPr>
          <a:lstStyle/>
          <a:p>
            <a:pPr algn="ctr"/>
            <a:r>
              <a:rPr lang="en-US" b="1" dirty="0">
                <a:solidFill>
                  <a:srgbClr val="FFC000"/>
                </a:solidFill>
                <a:latin typeface="Times New Roman" pitchFamily="18" charset="0"/>
                <a:cs typeface="Times New Roman" pitchFamily="18" charset="0"/>
              </a:rPr>
              <a:t>Crop </a:t>
            </a:r>
            <a:endParaRPr lang="en-US" b="1" dirty="0" smtClean="0">
              <a:solidFill>
                <a:srgbClr val="FFC000"/>
              </a:solidFill>
              <a:latin typeface="Times New Roman" pitchFamily="18" charset="0"/>
              <a:cs typeface="Times New Roman" pitchFamily="18" charset="0"/>
            </a:endParaRPr>
          </a:p>
          <a:p>
            <a:pPr algn="ctr"/>
            <a:r>
              <a:rPr lang="en-US" b="1" dirty="0">
                <a:solidFill>
                  <a:srgbClr val="FFC000"/>
                </a:solidFill>
                <a:latin typeface="Times New Roman" pitchFamily="18" charset="0"/>
                <a:cs typeface="Times New Roman" pitchFamily="18" charset="0"/>
              </a:rPr>
              <a:t>Recommendation </a:t>
            </a:r>
            <a:endParaRPr lang="en-US" b="1" dirty="0" smtClean="0">
              <a:solidFill>
                <a:srgbClr val="FFC000"/>
              </a:solidFill>
              <a:latin typeface="Times New Roman" pitchFamily="18" charset="0"/>
              <a:cs typeface="Times New Roman" pitchFamily="18" charset="0"/>
            </a:endParaRPr>
          </a:p>
          <a:p>
            <a:pPr algn="ctr"/>
            <a:r>
              <a:rPr lang="en-US" b="1" dirty="0">
                <a:solidFill>
                  <a:srgbClr val="FFC000"/>
                </a:solidFill>
                <a:latin typeface="Times New Roman" pitchFamily="18" charset="0"/>
                <a:cs typeface="Times New Roman" pitchFamily="18" charset="0"/>
              </a:rPr>
              <a:t>and Yield </a:t>
            </a:r>
            <a:endParaRPr lang="en-US" b="1" dirty="0" smtClean="0">
              <a:solidFill>
                <a:srgbClr val="FFC000"/>
              </a:solidFill>
              <a:latin typeface="Times New Roman" pitchFamily="18" charset="0"/>
              <a:cs typeface="Times New Roman" pitchFamily="18" charset="0"/>
            </a:endParaRPr>
          </a:p>
          <a:p>
            <a:pPr algn="ctr"/>
            <a:r>
              <a:rPr lang="en-US" b="1" dirty="0">
                <a:solidFill>
                  <a:srgbClr val="FFC000"/>
                </a:solidFill>
                <a:latin typeface="Times New Roman" pitchFamily="18" charset="0"/>
                <a:cs typeface="Times New Roman" pitchFamily="18" charset="0"/>
              </a:rPr>
              <a:t>Prediction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857488" y="2857496"/>
            <a:ext cx="4429156" cy="10715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
        <p:nvSpPr>
          <p:cNvPr id="5" name="Rectangle 4"/>
          <p:cNvSpPr/>
          <p:nvPr/>
        </p:nvSpPr>
        <p:spPr>
          <a:xfrm>
            <a:off x="500034" y="428604"/>
            <a:ext cx="4583306" cy="523220"/>
          </a:xfrm>
          <a:prstGeom prst="rect">
            <a:avLst/>
          </a:prstGeom>
        </p:spPr>
        <p:txBody>
          <a:bodyPr wrap="none">
            <a:spAutoFit/>
          </a:bodyPr>
          <a:lstStyle/>
          <a:p>
            <a:pPr algn="ctr"/>
            <a:r>
              <a:rPr lang="en-US" sz="2800" b="1" dirty="0">
                <a:solidFill>
                  <a:srgbClr val="0070C0"/>
                </a:solidFill>
                <a:latin typeface="Times New Roman" pitchFamily="18" charset="0"/>
                <a:cs typeface="Times New Roman" pitchFamily="18" charset="0"/>
              </a:rPr>
              <a:t>MODULES DESCRIPTION</a:t>
            </a:r>
            <a:endParaRPr lang="en-US" sz="2800" dirty="0">
              <a:solidFill>
                <a:srgbClr val="0070C0"/>
              </a:solidFill>
              <a:latin typeface="Times New Roman" pitchFamily="18" charset="0"/>
              <a:cs typeface="Times New Roman" pitchFamily="18" charset="0"/>
            </a:endParaRPr>
          </a:p>
        </p:txBody>
      </p:sp>
      <p:sp>
        <p:nvSpPr>
          <p:cNvPr id="13" name="Rounded Rectangle 12"/>
          <p:cNvSpPr/>
          <p:nvPr/>
        </p:nvSpPr>
        <p:spPr>
          <a:xfrm>
            <a:off x="1714480" y="2285992"/>
            <a:ext cx="5715040" cy="12858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714480" y="4143380"/>
            <a:ext cx="5715040" cy="12858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3"/>
          <a:srcRect/>
          <a:stretch>
            <a:fillRect/>
          </a:stretch>
        </p:blipFill>
        <p:spPr bwMode="auto">
          <a:xfrm>
            <a:off x="2214546" y="2571744"/>
            <a:ext cx="638175" cy="638175"/>
          </a:xfrm>
          <a:prstGeom prst="rect">
            <a:avLst/>
          </a:prstGeom>
          <a:solidFill>
            <a:srgbClr val="FF0000"/>
          </a:solid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2000232" y="4286256"/>
            <a:ext cx="952500" cy="981075"/>
          </a:xfrm>
          <a:prstGeom prst="rect">
            <a:avLst/>
          </a:prstGeom>
          <a:noFill/>
          <a:ln w="9525">
            <a:noFill/>
            <a:miter lim="800000"/>
            <a:headEnd/>
            <a:tailEnd/>
          </a:ln>
          <a:effectLst/>
        </p:spPr>
      </p:pic>
      <p:sp>
        <p:nvSpPr>
          <p:cNvPr id="7" name="Rectangle 6"/>
          <p:cNvSpPr/>
          <p:nvPr/>
        </p:nvSpPr>
        <p:spPr>
          <a:xfrm>
            <a:off x="3143240" y="2643182"/>
            <a:ext cx="3143272" cy="523220"/>
          </a:xfrm>
          <a:prstGeom prst="rect">
            <a:avLst/>
          </a:prstGeom>
        </p:spPr>
        <p:txBody>
          <a:bodyPr wrap="square">
            <a:spAutoFit/>
          </a:bodyPr>
          <a:lstStyle/>
          <a:p>
            <a:r>
              <a:rPr lang="en-US" sz="2800" b="1" dirty="0"/>
              <a:t>Data Collection</a:t>
            </a:r>
            <a:endParaRPr lang="en-US" sz="2800" dirty="0"/>
          </a:p>
        </p:txBody>
      </p:sp>
      <p:sp>
        <p:nvSpPr>
          <p:cNvPr id="9" name="Rectangle 8"/>
          <p:cNvSpPr/>
          <p:nvPr/>
        </p:nvSpPr>
        <p:spPr>
          <a:xfrm>
            <a:off x="3071802" y="4500570"/>
            <a:ext cx="3038781" cy="523220"/>
          </a:xfrm>
          <a:prstGeom prst="rect">
            <a:avLst/>
          </a:prstGeom>
        </p:spPr>
        <p:txBody>
          <a:bodyPr wrap="none">
            <a:spAutoFit/>
          </a:bodyPr>
          <a:lstStyle/>
          <a:p>
            <a:r>
              <a:rPr lang="en-US" sz="2800" b="1" dirty="0"/>
              <a:t>Data Preprocessing</a:t>
            </a:r>
            <a:endParaRPr lang="en-US"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0"/>
            <a:ext cx="9143999" cy="6857999"/>
          </a:xfrm>
          <a:prstGeom prst="rect">
            <a:avLst/>
          </a:prstGeom>
          <a:noFill/>
          <a:ln w="9525">
            <a:noFill/>
            <a:miter lim="800000"/>
            <a:headEnd/>
            <a:tailEnd/>
          </a:ln>
          <a:effectLst/>
        </p:spPr>
      </p:pic>
      <p:sp>
        <p:nvSpPr>
          <p:cNvPr id="5" name="Rectangle 4"/>
          <p:cNvSpPr/>
          <p:nvPr/>
        </p:nvSpPr>
        <p:spPr>
          <a:xfrm>
            <a:off x="642910" y="428604"/>
            <a:ext cx="4643259" cy="646331"/>
          </a:xfrm>
          <a:prstGeom prst="rect">
            <a:avLst/>
          </a:prstGeom>
        </p:spPr>
        <p:txBody>
          <a:bodyPr wrap="none">
            <a:spAutoFit/>
          </a:bodyPr>
          <a:lstStyle/>
          <a:p>
            <a:r>
              <a:rPr lang="en-US" sz="3600" b="1" dirty="0">
                <a:solidFill>
                  <a:schemeClr val="accent3"/>
                </a:solidFill>
                <a:latin typeface="Times New Roman" pitchFamily="18" charset="0"/>
                <a:cs typeface="Times New Roman" pitchFamily="18" charset="0"/>
              </a:rPr>
              <a:t>DATA COLLECTION</a:t>
            </a:r>
            <a:endParaRPr lang="en-US" sz="3600" dirty="0">
              <a:solidFill>
                <a:schemeClr val="accent3"/>
              </a:solidFill>
              <a:latin typeface="Times New Roman" pitchFamily="18" charset="0"/>
              <a:cs typeface="Times New Roman" pitchFamily="18" charset="0"/>
            </a:endParaRPr>
          </a:p>
        </p:txBody>
      </p:sp>
      <p:sp>
        <p:nvSpPr>
          <p:cNvPr id="6" name="Rectangle 5"/>
          <p:cNvSpPr/>
          <p:nvPr/>
        </p:nvSpPr>
        <p:spPr>
          <a:xfrm>
            <a:off x="357158" y="1571612"/>
            <a:ext cx="8572560" cy="830997"/>
          </a:xfrm>
          <a:prstGeom prst="rect">
            <a:avLst/>
          </a:prstGeom>
        </p:spPr>
        <p:txBody>
          <a:bodyPr wrap="square">
            <a:spAutoFit/>
          </a:bodyPr>
          <a:lstStyle/>
          <a:p>
            <a:pPr>
              <a:buFont typeface="Wingdings" pitchFamily="2" charset="2"/>
              <a:buChar char="§"/>
            </a:pPr>
            <a:r>
              <a:rPr lang="en-US" sz="2400" b="1" dirty="0" smtClean="0">
                <a:solidFill>
                  <a:schemeClr val="bg1"/>
                </a:solidFill>
                <a:latin typeface="Times New Roman" pitchFamily="18" charset="0"/>
                <a:cs typeface="Times New Roman" pitchFamily="18" charset="0"/>
              </a:rPr>
              <a:t> </a:t>
            </a:r>
            <a:r>
              <a:rPr lang="en-US" sz="2400" b="1" dirty="0">
                <a:solidFill>
                  <a:schemeClr val="bg1"/>
                </a:solidFill>
                <a:latin typeface="Times New Roman" pitchFamily="18" charset="0"/>
                <a:cs typeface="Times New Roman" pitchFamily="18" charset="0"/>
              </a:rPr>
              <a:t>Collect data relevant to crop selection and yield prediction. </a:t>
            </a:r>
            <a:r>
              <a:rPr lang="en-US" sz="2400" b="1" dirty="0" smtClean="0">
                <a:solidFill>
                  <a:schemeClr val="bg1"/>
                </a:solidFill>
                <a:latin typeface="Times New Roman" pitchFamily="18" charset="0"/>
                <a:cs typeface="Times New Roman" pitchFamily="18" charset="0"/>
              </a:rPr>
              <a:t>   this </a:t>
            </a:r>
            <a:r>
              <a:rPr lang="en-US" sz="2400" b="1" dirty="0">
                <a:solidFill>
                  <a:schemeClr val="bg1"/>
                </a:solidFill>
                <a:latin typeface="Times New Roman" pitchFamily="18" charset="0"/>
                <a:cs typeface="Times New Roman" pitchFamily="18" charset="0"/>
              </a:rPr>
              <a:t>may include:</a:t>
            </a:r>
          </a:p>
        </p:txBody>
      </p:sp>
      <p:sp>
        <p:nvSpPr>
          <p:cNvPr id="7" name="Rectangle 6"/>
          <p:cNvSpPr/>
          <p:nvPr/>
        </p:nvSpPr>
        <p:spPr>
          <a:xfrm>
            <a:off x="642910" y="2500306"/>
            <a:ext cx="7858180" cy="2805063"/>
          </a:xfrm>
          <a:prstGeom prst="rect">
            <a:avLst/>
          </a:prstGeom>
        </p:spPr>
        <p:txBody>
          <a:bodyPr wrap="square">
            <a:spAutoFit/>
          </a:bodyPr>
          <a:lstStyle/>
          <a:p>
            <a:pPr algn="just">
              <a:lnSpc>
                <a:spcPct val="150000"/>
              </a:lnSpc>
              <a:buFont typeface="Arial" pitchFamily="34" charset="0"/>
              <a:buChar char="•"/>
            </a:pPr>
            <a:r>
              <a:rPr lang="en-US" sz="2400" dirty="0" smtClean="0">
                <a:solidFill>
                  <a:schemeClr val="bg1"/>
                </a:solidFill>
                <a:latin typeface="Times New Roman" pitchFamily="18" charset="0"/>
                <a:cs typeface="Times New Roman" pitchFamily="18" charset="0"/>
              </a:rPr>
              <a:t> Soil </a:t>
            </a:r>
            <a:r>
              <a:rPr lang="en-US" sz="2400" dirty="0">
                <a:solidFill>
                  <a:schemeClr val="bg1"/>
                </a:solidFill>
                <a:latin typeface="Times New Roman" pitchFamily="18" charset="0"/>
                <a:cs typeface="Times New Roman" pitchFamily="18" charset="0"/>
              </a:rPr>
              <a:t>properties (pH, organic matter, nutrients) </a:t>
            </a:r>
          </a:p>
          <a:p>
            <a:pPr algn="just">
              <a:lnSpc>
                <a:spcPct val="150000"/>
              </a:lnSpc>
              <a:buFont typeface="Arial" pitchFamily="34" charset="0"/>
              <a:buChar char="•"/>
            </a:pPr>
            <a:r>
              <a:rPr lang="en-US" sz="2400" dirty="0" smtClean="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Climate data (rainfall, temperature, humidity, sunlight) </a:t>
            </a:r>
            <a:endParaRPr lang="en-US" sz="2400" dirty="0" smtClean="0">
              <a:solidFill>
                <a:schemeClr val="bg1"/>
              </a:solidFill>
              <a:latin typeface="Times New Roman" pitchFamily="18" charset="0"/>
              <a:cs typeface="Times New Roman" pitchFamily="18" charset="0"/>
            </a:endParaRPr>
          </a:p>
          <a:p>
            <a:pPr algn="just">
              <a:lnSpc>
                <a:spcPct val="150000"/>
              </a:lnSpc>
              <a:buFont typeface="Arial" pitchFamily="34" charset="0"/>
              <a:buChar char="•"/>
            </a:pPr>
            <a:r>
              <a:rPr lang="en-US" sz="2400" dirty="0" smtClean="0">
                <a:solidFill>
                  <a:schemeClr val="bg1"/>
                </a:solidFill>
                <a:latin typeface="Times New Roman" pitchFamily="18" charset="0"/>
                <a:cs typeface="Times New Roman" pitchFamily="18" charset="0"/>
              </a:rPr>
              <a:t> Historical </a:t>
            </a:r>
            <a:r>
              <a:rPr lang="en-US" sz="2400" dirty="0">
                <a:solidFill>
                  <a:schemeClr val="bg1"/>
                </a:solidFill>
                <a:latin typeface="Times New Roman" pitchFamily="18" charset="0"/>
                <a:cs typeface="Times New Roman" pitchFamily="18" charset="0"/>
              </a:rPr>
              <a:t>yield information for various crops on </a:t>
            </a:r>
            <a:r>
              <a:rPr lang="en-US" sz="2400" dirty="0" smtClean="0">
                <a:solidFill>
                  <a:schemeClr val="bg1"/>
                </a:solidFill>
                <a:latin typeface="Times New Roman" pitchFamily="18" charset="0"/>
                <a:cs typeface="Times New Roman" pitchFamily="18" charset="0"/>
              </a:rPr>
              <a:t>similar land                 </a:t>
            </a:r>
          </a:p>
          <a:p>
            <a:pPr algn="just">
              <a:lnSpc>
                <a:spcPct val="150000"/>
              </a:lnSpc>
              <a:buFont typeface="Arial" pitchFamily="34" charset="0"/>
              <a:buChar char="•"/>
            </a:pPr>
            <a:r>
              <a:rPr lang="en-US" sz="2400" dirty="0" smtClean="0">
                <a:solidFill>
                  <a:schemeClr val="bg1"/>
                </a:solidFill>
                <a:latin typeface="Times New Roman" pitchFamily="18" charset="0"/>
                <a:cs typeface="Times New Roman" pitchFamily="18" charset="0"/>
              </a:rPr>
              <a:t> Explore </a:t>
            </a:r>
            <a:r>
              <a:rPr lang="en-US" sz="2400" dirty="0">
                <a:solidFill>
                  <a:schemeClr val="bg1"/>
                </a:solidFill>
                <a:latin typeface="Times New Roman" pitchFamily="18" charset="0"/>
                <a:cs typeface="Times New Roman" pitchFamily="18" charset="0"/>
              </a:rPr>
              <a:t>additional data sources like satellite imagery </a:t>
            </a:r>
            <a:r>
              <a:rPr lang="en-US" sz="2400" dirty="0" smtClean="0">
                <a:solidFill>
                  <a:schemeClr val="bg1"/>
                </a:solidFill>
                <a:latin typeface="Times New Roman" pitchFamily="18" charset="0"/>
                <a:cs typeface="Times New Roman" pitchFamily="18" charset="0"/>
              </a:rPr>
              <a:t>or sensor readings(OPTIONAL) to enrich the data.</a:t>
            </a:r>
            <a:endParaRPr lang="en-US" sz="24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4763"/>
            <a:ext cx="12180888" cy="6846887"/>
          </a:xfrm>
          <a:prstGeom prst="rect">
            <a:avLst/>
          </a:prstGeom>
          <a:noFill/>
          <a:ln w="9525">
            <a:noFill/>
            <a:miter lim="800000"/>
            <a:headEnd/>
            <a:tailEnd/>
          </a:ln>
          <a:effectLst>
            <a:innerShdw blurRad="63500" dist="50800" dir="2700000">
              <a:prstClr val="black">
                <a:alpha val="50000"/>
              </a:prstClr>
            </a:innerShdw>
          </a:effectLst>
        </p:spPr>
      </p:pic>
      <p:sp>
        <p:nvSpPr>
          <p:cNvPr id="5" name="Rectangle 4"/>
          <p:cNvSpPr/>
          <p:nvPr/>
        </p:nvSpPr>
        <p:spPr>
          <a:xfrm>
            <a:off x="0" y="0"/>
            <a:ext cx="6357950" cy="6858000"/>
          </a:xfrm>
          <a:prstGeom prst="rect">
            <a:avLst/>
          </a:prstGeom>
          <a:solidFill>
            <a:schemeClr val="tx1">
              <a:alpha val="53000"/>
            </a:schemeClr>
          </a:solidFill>
          <a:ln cmpd="sng">
            <a:noFill/>
          </a:ln>
          <a:effectLst>
            <a:innerShdw blurRad="1270000" dist="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968000" rtlCol="0" anchor="ctr">
            <a:normAutofit/>
          </a:bodyPr>
          <a:lstStyle/>
          <a:p>
            <a:pPr algn="ctr"/>
            <a:endParaRPr lang="en-US" dirty="0"/>
          </a:p>
        </p:txBody>
      </p:sp>
      <p:sp>
        <p:nvSpPr>
          <p:cNvPr id="6" name="TextBox 5"/>
          <p:cNvSpPr txBox="1"/>
          <p:nvPr/>
        </p:nvSpPr>
        <p:spPr>
          <a:xfrm>
            <a:off x="428596" y="285728"/>
            <a:ext cx="5429288" cy="584775"/>
          </a:xfrm>
          <a:prstGeom prst="rect">
            <a:avLst/>
          </a:prstGeom>
          <a:noFill/>
        </p:spPr>
        <p:txBody>
          <a:bodyPr wrap="square" rtlCol="0">
            <a:spAutoFit/>
          </a:bodyPr>
          <a:lstStyle/>
          <a:p>
            <a:r>
              <a:rPr lang="en-US" sz="3200" b="1" dirty="0" smtClean="0">
                <a:solidFill>
                  <a:srgbClr val="00B050"/>
                </a:solidFill>
                <a:latin typeface="Times New Roman" pitchFamily="18" charset="0"/>
                <a:cs typeface="Times New Roman" pitchFamily="18" charset="0"/>
              </a:rPr>
              <a:t>DATA  PREPROCESSING</a:t>
            </a:r>
            <a:endParaRPr lang="en-US" sz="3200" dirty="0">
              <a:solidFill>
                <a:srgbClr val="00B050"/>
              </a:solidFill>
              <a:latin typeface="Times New Roman" pitchFamily="18" charset="0"/>
              <a:cs typeface="Times New Roman" pitchFamily="18" charset="0"/>
            </a:endParaRPr>
          </a:p>
        </p:txBody>
      </p:sp>
      <p:sp>
        <p:nvSpPr>
          <p:cNvPr id="7" name="TextBox 6"/>
          <p:cNvSpPr txBox="1"/>
          <p:nvPr/>
        </p:nvSpPr>
        <p:spPr>
          <a:xfrm>
            <a:off x="571472" y="1142984"/>
            <a:ext cx="6572296" cy="4308872"/>
          </a:xfrm>
          <a:prstGeom prst="rect">
            <a:avLst/>
          </a:prstGeom>
          <a:noFill/>
        </p:spPr>
        <p:txBody>
          <a:bodyPr wrap="square" rtlCol="0">
            <a:spAutoFit/>
          </a:bodyPr>
          <a:lstStyle/>
          <a:p>
            <a:pPr>
              <a:buFont typeface="Arial" pitchFamily="34" charset="0"/>
              <a:buChar char="•"/>
            </a:pPr>
            <a:r>
              <a:rPr lang="en-US" sz="3200" dirty="0" smtClean="0">
                <a:solidFill>
                  <a:schemeClr val="bg1"/>
                </a:solidFill>
                <a:latin typeface="Times New Roman" pitchFamily="18" charset="0"/>
                <a:cs typeface="Times New Roman" pitchFamily="18" charset="0"/>
              </a:rPr>
              <a:t> Clean </a:t>
            </a:r>
            <a:r>
              <a:rPr lang="en-US" sz="3200" dirty="0">
                <a:solidFill>
                  <a:schemeClr val="bg1"/>
                </a:solidFill>
                <a:latin typeface="Times New Roman" pitchFamily="18" charset="0"/>
                <a:cs typeface="Times New Roman" pitchFamily="18" charset="0"/>
              </a:rPr>
              <a:t>the collected data by </a:t>
            </a:r>
            <a:r>
              <a:rPr lang="en-US" sz="3200" dirty="0" smtClean="0">
                <a:solidFill>
                  <a:schemeClr val="bg1"/>
                </a:solidFill>
                <a:latin typeface="Times New Roman" pitchFamily="18" charset="0"/>
                <a:cs typeface="Times New Roman" pitchFamily="18" charset="0"/>
              </a:rPr>
              <a:t>handling </a:t>
            </a:r>
            <a:r>
              <a:rPr lang="en-US" sz="3200" dirty="0">
                <a:solidFill>
                  <a:schemeClr val="bg1"/>
                </a:solidFill>
                <a:latin typeface="Times New Roman" pitchFamily="18" charset="0"/>
                <a:cs typeface="Times New Roman" pitchFamily="18" charset="0"/>
              </a:rPr>
              <a:t>missing values, outliers, </a:t>
            </a:r>
            <a:r>
              <a:rPr lang="en-US" sz="3200" dirty="0" smtClean="0">
                <a:solidFill>
                  <a:schemeClr val="bg1"/>
                </a:solidFill>
                <a:latin typeface="Times New Roman" pitchFamily="18" charset="0"/>
                <a:cs typeface="Times New Roman" pitchFamily="18" charset="0"/>
              </a:rPr>
              <a:t>and  inconsistencies</a:t>
            </a:r>
            <a:r>
              <a:rPr lang="en-US" sz="2400" dirty="0" smtClean="0">
                <a:solidFill>
                  <a:schemeClr val="bg1"/>
                </a:solidFill>
                <a:latin typeface="Times New Roman" pitchFamily="18" charset="0"/>
                <a:cs typeface="Times New Roman" pitchFamily="18" charset="0"/>
              </a:rPr>
              <a:t>.</a:t>
            </a:r>
          </a:p>
          <a:p>
            <a:pPr>
              <a:buFont typeface="Arial" pitchFamily="34" charset="0"/>
              <a:buChar char="•"/>
            </a:pPr>
            <a:r>
              <a:rPr lang="en-US" sz="3200" dirty="0" smtClean="0">
                <a:solidFill>
                  <a:schemeClr val="bg1"/>
                </a:solidFill>
                <a:latin typeface="Times New Roman" pitchFamily="18" charset="0"/>
                <a:cs typeface="Times New Roman" pitchFamily="18" charset="0"/>
              </a:rPr>
              <a:t> Format </a:t>
            </a:r>
            <a:r>
              <a:rPr lang="en-US" sz="3200" dirty="0">
                <a:solidFill>
                  <a:schemeClr val="bg1"/>
                </a:solidFill>
                <a:latin typeface="Times New Roman" pitchFamily="18" charset="0"/>
                <a:cs typeface="Times New Roman" pitchFamily="18" charset="0"/>
              </a:rPr>
              <a:t>the data into a structure  </a:t>
            </a:r>
            <a:r>
              <a:rPr lang="en-US" sz="3200" dirty="0" smtClean="0">
                <a:solidFill>
                  <a:schemeClr val="bg1"/>
                </a:solidFill>
                <a:latin typeface="Times New Roman" pitchFamily="18" charset="0"/>
                <a:cs typeface="Times New Roman" pitchFamily="18" charset="0"/>
              </a:rPr>
              <a:t>suitable </a:t>
            </a:r>
            <a:r>
              <a:rPr lang="en-US" sz="3200" dirty="0">
                <a:solidFill>
                  <a:schemeClr val="bg1"/>
                </a:solidFill>
                <a:latin typeface="Times New Roman" pitchFamily="18" charset="0"/>
                <a:cs typeface="Times New Roman" pitchFamily="18" charset="0"/>
              </a:rPr>
              <a:t>for machine learning </a:t>
            </a:r>
            <a:r>
              <a:rPr lang="en-US" sz="3200" dirty="0" smtClean="0">
                <a:solidFill>
                  <a:schemeClr val="bg1"/>
                </a:solidFill>
                <a:latin typeface="Times New Roman" pitchFamily="18" charset="0"/>
                <a:cs typeface="Times New Roman" pitchFamily="18" charset="0"/>
              </a:rPr>
              <a:t>algorithms.</a:t>
            </a:r>
          </a:p>
          <a:p>
            <a:pPr>
              <a:buFont typeface="Arial" pitchFamily="34" charset="0"/>
              <a:buChar char="•"/>
            </a:pPr>
            <a:r>
              <a:rPr lang="en-US" sz="3200" dirty="0" smtClean="0">
                <a:solidFill>
                  <a:schemeClr val="bg1"/>
                </a:solidFill>
                <a:latin typeface="Times New Roman" pitchFamily="18" charset="0"/>
                <a:cs typeface="Times New Roman" pitchFamily="18" charset="0"/>
              </a:rPr>
              <a:t> This </a:t>
            </a:r>
            <a:r>
              <a:rPr lang="en-US" sz="3200" dirty="0">
                <a:solidFill>
                  <a:schemeClr val="bg1"/>
                </a:solidFill>
                <a:latin typeface="Times New Roman" pitchFamily="18" charset="0"/>
                <a:cs typeface="Times New Roman" pitchFamily="18" charset="0"/>
              </a:rPr>
              <a:t>may involve data  </a:t>
            </a:r>
            <a:r>
              <a:rPr lang="en-US" sz="3200" dirty="0" smtClean="0">
                <a:solidFill>
                  <a:schemeClr val="bg1"/>
                </a:solidFill>
                <a:latin typeface="Times New Roman" pitchFamily="18" charset="0"/>
                <a:cs typeface="Times New Roman" pitchFamily="18" charset="0"/>
              </a:rPr>
              <a:t>normalization </a:t>
            </a:r>
            <a:r>
              <a:rPr lang="en-US" sz="3200" dirty="0">
                <a:solidFill>
                  <a:schemeClr val="bg1"/>
                </a:solidFill>
                <a:latin typeface="Times New Roman" pitchFamily="18" charset="0"/>
                <a:cs typeface="Times New Roman" pitchFamily="18" charset="0"/>
              </a:rPr>
              <a:t>or encoding  </a:t>
            </a:r>
            <a:r>
              <a:rPr lang="en-US" sz="3200" dirty="0" smtClean="0">
                <a:solidFill>
                  <a:schemeClr val="bg1"/>
                </a:solidFill>
                <a:latin typeface="Times New Roman" pitchFamily="18" charset="0"/>
                <a:cs typeface="Times New Roman" pitchFamily="18" charset="0"/>
              </a:rPr>
              <a:t>categorical </a:t>
            </a:r>
            <a:r>
              <a:rPr lang="en-US" sz="3200" dirty="0">
                <a:solidFill>
                  <a:schemeClr val="bg1"/>
                </a:solidFill>
                <a:latin typeface="Times New Roman" pitchFamily="18" charset="0"/>
                <a:cs typeface="Times New Roman" pitchFamily="18" charset="0"/>
              </a:rPr>
              <a:t>variables.</a:t>
            </a:r>
            <a:endParaRPr lang="en-US" sz="3200" dirty="0" smtClean="0">
              <a:solidFill>
                <a:schemeClr val="bg1"/>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616</Words>
  <Application>Microsoft Office PowerPoint</Application>
  <PresentationFormat>On-screen Show (4:3)</PresentationFormat>
  <Paragraphs>104</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Slide 1</vt:lpstr>
      <vt:lpstr>Slide 2</vt:lpstr>
      <vt:lpstr>Slide 3</vt:lpstr>
      <vt:lpstr>Slide 4</vt:lpstr>
      <vt:lpstr>Slide 5</vt:lpstr>
      <vt:lpstr>PROPOSED SYSTEM </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Sanju B s</dc:creator>
  <cp:lastModifiedBy>Sanju B s</cp:lastModifiedBy>
  <cp:revision>22</cp:revision>
  <dcterms:created xsi:type="dcterms:W3CDTF">2024-10-23T07:23:33Z</dcterms:created>
  <dcterms:modified xsi:type="dcterms:W3CDTF">2024-10-23T11:14:19Z</dcterms:modified>
</cp:coreProperties>
</file>